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5"/>
  </p:notesMasterIdLst>
  <p:sldIdLst>
    <p:sldId id="256" r:id="rId2"/>
    <p:sldId id="257" r:id="rId3"/>
    <p:sldId id="340" r:id="rId4"/>
    <p:sldId id="261" r:id="rId5"/>
    <p:sldId id="344" r:id="rId6"/>
    <p:sldId id="283" r:id="rId7"/>
    <p:sldId id="341" r:id="rId8"/>
    <p:sldId id="342" r:id="rId9"/>
    <p:sldId id="343" r:id="rId10"/>
    <p:sldId id="348" r:id="rId11"/>
    <p:sldId id="345" r:id="rId12"/>
    <p:sldId id="346" r:id="rId13"/>
    <p:sldId id="349" r:id="rId14"/>
  </p:sldIdLst>
  <p:sldSz cx="9906000" cy="6858000" type="A4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81D44"/>
    <a:srgbClr val="555557"/>
    <a:srgbClr val="575759"/>
    <a:srgbClr val="D1B3C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Orta Stil 2 - Vurgu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10" d="100"/>
          <a:sy n="110" d="100"/>
        </p:scale>
        <p:origin x="1380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bilgi Yer Tutucus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FB3C24-1131-4F5A-9969-242E66EE04A6}" type="datetimeFigureOut">
              <a:rPr lang="tr-TR" smtClean="0"/>
              <a:t>20.1.2020</a:t>
            </a:fld>
            <a:endParaRPr lang="tr-TR"/>
          </a:p>
        </p:txBody>
      </p:sp>
      <p:sp>
        <p:nvSpPr>
          <p:cNvPr id="4" name="Slayt Görüntüsü Yer Tutucusu 3"/>
          <p:cNvSpPr>
            <a:spLocks noGrp="1" noRot="1" noChangeAspect="1"/>
          </p:cNvSpPr>
          <p:nvPr>
            <p:ph type="sldImg" idx="2"/>
          </p:nvPr>
        </p:nvSpPr>
        <p:spPr>
          <a:xfrm>
            <a:off x="1200150" y="1143000"/>
            <a:ext cx="44577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r-TR"/>
          </a:p>
        </p:txBody>
      </p:sp>
      <p:sp>
        <p:nvSpPr>
          <p:cNvPr id="5" name="Not Yer Tutucusu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AF02904-37DA-4892-A51C-780E9BF40EA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60237585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r-TR" smtClean="0"/>
              <a:t>Asıl alt başlık stilini düzenlemek için tıklatın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5EB0EE-48F2-45EB-8D7D-48E54675DB95}" type="datetimeFigureOut">
              <a:rPr lang="tr-TR" smtClean="0"/>
              <a:t>20.1.2020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9C950C-434C-4B69-933B-31836432E62B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1261489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5EB0EE-48F2-45EB-8D7D-48E54675DB95}" type="datetimeFigureOut">
              <a:rPr lang="tr-TR" smtClean="0"/>
              <a:t>20.1.2020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9C950C-434C-4B69-933B-31836432E62B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3543372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9" y="1709740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9" y="4589465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5EB0EE-48F2-45EB-8D7D-48E54675DB95}" type="datetimeFigureOut">
              <a:rPr lang="tr-TR" smtClean="0"/>
              <a:t>20.1.2020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9C950C-434C-4B69-933B-31836432E62B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0630379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5EB0EE-48F2-45EB-8D7D-48E54675DB95}" type="datetimeFigureOut">
              <a:rPr lang="tr-TR" smtClean="0"/>
              <a:t>20.1.2020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9C950C-434C-4B69-933B-31836432E62B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2900868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5EB0EE-48F2-45EB-8D7D-48E54675DB95}" type="datetimeFigureOut">
              <a:rPr lang="tr-TR" smtClean="0"/>
              <a:t>20.1.2020</a:t>
            </a:fld>
            <a:endParaRPr lang="tr-T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9C950C-434C-4B69-933B-31836432E62B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5366177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5EB0EE-48F2-45EB-8D7D-48E54675DB95}" type="datetimeFigureOut">
              <a:rPr lang="tr-TR" smtClean="0"/>
              <a:t>20.1.2020</a:t>
            </a:fld>
            <a:endParaRPr lang="tr-T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9C950C-434C-4B69-933B-31836432E62B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5352685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5EB0EE-48F2-45EB-8D7D-48E54675DB95}" type="datetimeFigureOut">
              <a:rPr lang="tr-TR" smtClean="0"/>
              <a:t>20.1.2020</a:t>
            </a:fld>
            <a:endParaRPr lang="tr-T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9C950C-434C-4B69-933B-31836432E62B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4001070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0" y="987427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5EB0EE-48F2-45EB-8D7D-48E54675DB95}" type="datetimeFigureOut">
              <a:rPr lang="tr-TR" smtClean="0"/>
              <a:t>20.1.2020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9C950C-434C-4B69-933B-31836432E62B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1410520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0" y="987427"/>
            <a:ext cx="5014913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tr-TR" smtClean="0"/>
              <a:t>Resim eklemek için simgeyi tıklatın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5EB0EE-48F2-45EB-8D7D-48E54675DB95}" type="datetimeFigureOut">
              <a:rPr lang="tr-TR" smtClean="0"/>
              <a:t>20.1.2020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9C950C-434C-4B69-933B-31836432E62B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9668466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5EB0EE-48F2-45EB-8D7D-48E54675DB95}" type="datetimeFigureOut">
              <a:rPr lang="tr-TR" smtClean="0"/>
              <a:t>20.1.2020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9C950C-434C-4B69-933B-31836432E62B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882263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2" y="365125"/>
            <a:ext cx="2135981" cy="5811838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84119" cy="5811838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5EB0EE-48F2-45EB-8D7D-48E54675DB95}" type="datetimeFigureOut">
              <a:rPr lang="tr-TR" smtClean="0"/>
              <a:t>20.1.2020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9C950C-434C-4B69-933B-31836432E62B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2152284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5EB0EE-48F2-45EB-8D7D-48E54675DB95}" type="datetimeFigureOut">
              <a:rPr lang="tr-TR" smtClean="0"/>
              <a:t>20.1.2020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59C950C-434C-4B69-933B-31836432E62B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8912766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Resim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9906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9832188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Resim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9906000" cy="6858000"/>
          </a:xfrm>
          <a:prstGeom prst="rect">
            <a:avLst/>
          </a:prstGeom>
        </p:spPr>
      </p:pic>
      <p:sp>
        <p:nvSpPr>
          <p:cNvPr id="8" name="Metin kutusu 7"/>
          <p:cNvSpPr txBox="1"/>
          <p:nvPr/>
        </p:nvSpPr>
        <p:spPr>
          <a:xfrm>
            <a:off x="3283131" y="4659089"/>
            <a:ext cx="3309257" cy="5747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3000" b="1" dirty="0" smtClean="0">
                <a:solidFill>
                  <a:srgbClr val="D1B3C2"/>
                </a:solidFill>
              </a:rPr>
              <a:t>Tarih: 20.01.2019</a:t>
            </a:r>
            <a:endParaRPr lang="tr-TR" sz="3000" b="1" dirty="0">
              <a:solidFill>
                <a:srgbClr val="D1B3C2"/>
              </a:solidFill>
            </a:endParaRPr>
          </a:p>
        </p:txBody>
      </p:sp>
      <p:sp>
        <p:nvSpPr>
          <p:cNvPr id="7" name="Metin kutusu 6"/>
          <p:cNvSpPr txBox="1"/>
          <p:nvPr/>
        </p:nvSpPr>
        <p:spPr>
          <a:xfrm>
            <a:off x="3283131" y="2875003"/>
            <a:ext cx="3962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3200" b="1" dirty="0" smtClean="0">
                <a:solidFill>
                  <a:srgbClr val="681D44"/>
                </a:solidFill>
              </a:rPr>
              <a:t>Mert NUR</a:t>
            </a:r>
            <a:endParaRPr lang="tr-TR" sz="3200" dirty="0">
              <a:solidFill>
                <a:srgbClr val="681D44"/>
              </a:solidFill>
            </a:endParaRPr>
          </a:p>
        </p:txBody>
      </p:sp>
      <p:sp>
        <p:nvSpPr>
          <p:cNvPr id="5" name="Metin kutusu 4"/>
          <p:cNvSpPr txBox="1"/>
          <p:nvPr/>
        </p:nvSpPr>
        <p:spPr>
          <a:xfrm>
            <a:off x="269965" y="191589"/>
            <a:ext cx="376210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3200" b="1" dirty="0" smtClean="0">
                <a:solidFill>
                  <a:srgbClr val="681D44"/>
                </a:solidFill>
              </a:rPr>
              <a:t>Standart Dosya Planı (SDP), Arşiv Hizmetleri Eğitimi</a:t>
            </a:r>
          </a:p>
        </p:txBody>
      </p:sp>
    </p:spTree>
    <p:extLst>
      <p:ext uri="{BB962C8B-B14F-4D97-AF65-F5344CB8AC3E}">
        <p14:creationId xmlns:p14="http://schemas.microsoft.com/office/powerpoint/2010/main" val="1834095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Resim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9906000" cy="6858000"/>
          </a:xfrm>
          <a:prstGeom prst="rect">
            <a:avLst/>
          </a:prstGeom>
        </p:spPr>
      </p:pic>
      <p:sp>
        <p:nvSpPr>
          <p:cNvPr id="5" name="Metin kutusu 4"/>
          <p:cNvSpPr txBox="1"/>
          <p:nvPr/>
        </p:nvSpPr>
        <p:spPr>
          <a:xfrm>
            <a:off x="200297" y="429499"/>
            <a:ext cx="9474922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ct val="20000"/>
              </a:spcBef>
            </a:pPr>
            <a:r>
              <a:rPr lang="tr-TR" sz="2400" b="1" dirty="0" smtClean="0">
                <a:solidFill>
                  <a:srgbClr val="555557"/>
                </a:solidFill>
              </a:rPr>
              <a:t>Amaç</a:t>
            </a:r>
            <a:endParaRPr lang="tr-TR" sz="2400" b="1" dirty="0">
              <a:solidFill>
                <a:srgbClr val="555557"/>
              </a:solidFill>
            </a:endParaRPr>
          </a:p>
          <a:p>
            <a:pPr algn="just">
              <a:spcBef>
                <a:spcPct val="20000"/>
              </a:spcBef>
            </a:pPr>
            <a:endParaRPr lang="tr-TR" altLang="tr-TR" sz="2000" b="1" u="sng" dirty="0" smtClean="0"/>
          </a:p>
          <a:p>
            <a:pPr marL="285750" indent="-285750">
              <a:spcBef>
                <a:spcPct val="20000"/>
              </a:spcBef>
              <a:buFont typeface="Arial" panose="020B0604020202020204" pitchFamily="34" charset="0"/>
              <a:buChar char="•"/>
            </a:pPr>
            <a:endParaRPr lang="tr-TR" altLang="tr-TR" dirty="0"/>
          </a:p>
          <a:p>
            <a:pPr marL="285750" indent="-285750"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tr-TR" altLang="tr-TR" dirty="0" smtClean="0"/>
              <a:t>Üniversitemizdeki birimlerin iş ve işlemleri sonucunda belgelerin; </a:t>
            </a:r>
            <a:r>
              <a:rPr lang="tr-TR" altLang="tr-TR" b="1" dirty="0" smtClean="0"/>
              <a:t>düzenlenmesine, korunmasına, değerlendirilmesine, Devlet Arşivleri Başkanlığına devredilmesine veya ayıklama/imhasına</a:t>
            </a:r>
            <a:r>
              <a:rPr lang="tr-TR" altLang="tr-TR" dirty="0" smtClean="0"/>
              <a:t> ilişkin usul ve esasları düzenlemektir. </a:t>
            </a:r>
            <a:endParaRPr lang="tr-TR" altLang="tr-TR" dirty="0"/>
          </a:p>
          <a:p>
            <a:pPr>
              <a:spcBef>
                <a:spcPct val="20000"/>
              </a:spcBef>
            </a:pPr>
            <a:endParaRPr lang="tr-TR" altLang="tr-TR" sz="2400" b="1" dirty="0"/>
          </a:p>
          <a:p>
            <a:pPr algn="ctr"/>
            <a:endParaRPr lang="tr-TR" sz="2400" b="1" dirty="0" smtClean="0">
              <a:solidFill>
                <a:srgbClr val="55555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564510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Resim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906000" cy="6858000"/>
          </a:xfrm>
          <a:prstGeom prst="rect">
            <a:avLst/>
          </a:prstGeom>
        </p:spPr>
      </p:pic>
      <p:sp>
        <p:nvSpPr>
          <p:cNvPr id="5" name="Metin kutusu 4"/>
          <p:cNvSpPr txBox="1"/>
          <p:nvPr/>
        </p:nvSpPr>
        <p:spPr>
          <a:xfrm>
            <a:off x="165463" y="356412"/>
            <a:ext cx="9509760" cy="73312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400" b="1" dirty="0" smtClean="0">
                <a:solidFill>
                  <a:srgbClr val="555557"/>
                </a:solidFill>
              </a:rPr>
              <a:t>Tanımlar</a:t>
            </a:r>
            <a:endParaRPr lang="tr-TR" sz="2400" b="1" dirty="0">
              <a:solidFill>
                <a:srgbClr val="555557"/>
              </a:solidFill>
            </a:endParaRPr>
          </a:p>
          <a:p>
            <a:pPr>
              <a:spcBef>
                <a:spcPct val="20000"/>
              </a:spcBef>
            </a:pPr>
            <a:endParaRPr lang="tr-TR" altLang="tr-TR" sz="2000" b="1" u="sng" dirty="0" smtClean="0"/>
          </a:p>
          <a:p>
            <a:pPr marL="285750" indent="-285750" algn="just"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tr-TR" altLang="tr-TR" b="1" u="sng" dirty="0"/>
              <a:t>Doküman:</a:t>
            </a:r>
            <a:r>
              <a:rPr lang="tr-TR" altLang="tr-TR" b="1" dirty="0"/>
              <a:t> </a:t>
            </a:r>
            <a:r>
              <a:rPr lang="tr-TR" altLang="tr-TR" dirty="0"/>
              <a:t>Kurumsal faaliyetlerin yerine getirilmesi amacıyla idare tarafından hazırlanan ya da toplanan her türlü bilgiyi ifade eder.</a:t>
            </a:r>
          </a:p>
          <a:p>
            <a:pPr algn="just">
              <a:spcBef>
                <a:spcPct val="20000"/>
              </a:spcBef>
            </a:pPr>
            <a:endParaRPr lang="tr-TR" altLang="tr-TR" b="1" u="sng" dirty="0"/>
          </a:p>
          <a:p>
            <a:pPr marL="285750" indent="-285750" algn="just"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tr-TR" altLang="tr-TR" b="1" u="sng" dirty="0"/>
              <a:t>Belge:</a:t>
            </a:r>
            <a:r>
              <a:rPr lang="tr-TR" altLang="tr-TR" b="1" dirty="0"/>
              <a:t> </a:t>
            </a:r>
            <a:r>
              <a:rPr lang="tr-TR" altLang="tr-TR" dirty="0"/>
              <a:t>Herhangi bir bireysel işlemin, kurumsal fonksiyonun </a:t>
            </a:r>
            <a:r>
              <a:rPr lang="tr-TR" altLang="tr-TR" dirty="0" smtClean="0"/>
              <a:t>yerine </a:t>
            </a:r>
            <a:r>
              <a:rPr lang="tr-TR" altLang="tr-TR" dirty="0"/>
              <a:t>getirilmesi için alınmış ya da idare tarafından hazırlanmış; </a:t>
            </a:r>
            <a:r>
              <a:rPr lang="tr-TR" altLang="tr-TR" b="1" dirty="0"/>
              <a:t>içerik, ilişki ve formatı </a:t>
            </a:r>
            <a:r>
              <a:rPr lang="tr-TR" altLang="tr-TR" dirty="0"/>
              <a:t>ile ait olduğu </a:t>
            </a:r>
            <a:r>
              <a:rPr lang="tr-TR" altLang="tr-TR" dirty="0" smtClean="0"/>
              <a:t>işlem </a:t>
            </a:r>
            <a:r>
              <a:rPr lang="tr-TR" altLang="tr-TR" dirty="0"/>
              <a:t>için </a:t>
            </a:r>
            <a:r>
              <a:rPr lang="tr-TR" altLang="tr-TR" b="1" dirty="0"/>
              <a:t>delil teşkil </a:t>
            </a:r>
            <a:r>
              <a:rPr lang="tr-TR" altLang="tr-TR" b="1" dirty="0" smtClean="0"/>
              <a:t>eden, el </a:t>
            </a:r>
            <a:r>
              <a:rPr lang="tr-TR" altLang="tr-TR" b="1" dirty="0"/>
              <a:t>yazısı ya da güvenli elektronik imza ile imzalanmış</a:t>
            </a:r>
            <a:r>
              <a:rPr lang="tr-TR" altLang="tr-TR" dirty="0"/>
              <a:t> </a:t>
            </a:r>
            <a:r>
              <a:rPr lang="tr-TR" altLang="tr-TR" b="1" dirty="0"/>
              <a:t>ve EBYS ya da kurumsal belge kayıt sistemlerinde kayıt altına alınmış</a:t>
            </a:r>
            <a:r>
              <a:rPr lang="tr-TR" altLang="tr-TR" dirty="0"/>
              <a:t> her türlü kayıtlı bilgi veya dokümanı ifade eder</a:t>
            </a:r>
            <a:r>
              <a:rPr lang="tr-TR" altLang="tr-TR" dirty="0" smtClean="0"/>
              <a:t>.</a:t>
            </a:r>
            <a:endParaRPr lang="tr-TR" altLang="tr-TR" b="1" u="sng" dirty="0" smtClean="0"/>
          </a:p>
          <a:p>
            <a:pPr marL="342900" indent="-342900" algn="just">
              <a:spcBef>
                <a:spcPct val="20000"/>
              </a:spcBef>
              <a:buFont typeface="Arial" panose="020B0604020202020204" pitchFamily="34" charset="0"/>
              <a:buChar char="•"/>
            </a:pPr>
            <a:endParaRPr lang="tr-TR" altLang="tr-TR" b="1" u="sng" dirty="0" smtClean="0"/>
          </a:p>
          <a:p>
            <a:pPr marL="342900" indent="-342900" algn="just"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tr-TR" altLang="tr-TR" b="1" u="sng" dirty="0" smtClean="0"/>
              <a:t>Dosya</a:t>
            </a:r>
            <a:r>
              <a:rPr lang="tr-TR" altLang="tr-TR" b="1" u="sng" dirty="0" smtClean="0"/>
              <a:t>:</a:t>
            </a:r>
            <a:r>
              <a:rPr lang="tr-TR" altLang="tr-TR" b="1" dirty="0" smtClean="0"/>
              <a:t> </a:t>
            </a:r>
            <a:r>
              <a:rPr lang="tr-TR" altLang="tr-TR" dirty="0" smtClean="0"/>
              <a:t>Aynı konuyu kapsayan yazılar grubudur</a:t>
            </a:r>
            <a:r>
              <a:rPr lang="tr-TR" altLang="tr-TR" dirty="0" smtClean="0"/>
              <a:t>.</a:t>
            </a:r>
            <a:endParaRPr lang="tr-TR" altLang="tr-TR" sz="2000" b="1" u="sng" dirty="0" smtClean="0"/>
          </a:p>
          <a:p>
            <a:pPr marL="342900" indent="-342900" algn="just">
              <a:spcBef>
                <a:spcPct val="20000"/>
              </a:spcBef>
              <a:buFont typeface="Arial" panose="020B0604020202020204" pitchFamily="34" charset="0"/>
              <a:buChar char="•"/>
            </a:pPr>
            <a:endParaRPr lang="tr-TR" altLang="tr-TR" b="1" u="sng" dirty="0" smtClean="0"/>
          </a:p>
          <a:p>
            <a:pPr marL="342900" indent="-342900" algn="just"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tr-TR" altLang="tr-TR" b="1" u="sng" dirty="0" smtClean="0"/>
              <a:t>Dosya </a:t>
            </a:r>
            <a:r>
              <a:rPr lang="tr-TR" altLang="tr-TR" b="1" u="sng" dirty="0" smtClean="0"/>
              <a:t>Kodu:</a:t>
            </a:r>
            <a:r>
              <a:rPr lang="tr-TR" altLang="tr-TR" b="1" dirty="0" smtClean="0"/>
              <a:t> </a:t>
            </a:r>
            <a:r>
              <a:rPr lang="tr-TR" altLang="tr-TR" dirty="0" smtClean="0"/>
              <a:t>Belgenin hangi dosya ile ilişkili olduğunu veya işlemi biten belgenin hangi doya/klasöre konulacağını gösteren </a:t>
            </a:r>
            <a:r>
              <a:rPr lang="tr-TR" altLang="tr-TR" b="1" dirty="0" smtClean="0"/>
              <a:t>alfabetik, sayısal, alfa-nümerik </a:t>
            </a:r>
            <a:r>
              <a:rPr lang="tr-TR" altLang="tr-TR" dirty="0" smtClean="0"/>
              <a:t>tanımlamalardır.</a:t>
            </a:r>
          </a:p>
          <a:p>
            <a:pPr algn="just">
              <a:spcBef>
                <a:spcPct val="20000"/>
              </a:spcBef>
            </a:pPr>
            <a:endParaRPr lang="tr-TR" altLang="tr-TR" sz="2000" b="1" u="sng" dirty="0" smtClean="0"/>
          </a:p>
          <a:p>
            <a:pPr algn="just">
              <a:spcBef>
                <a:spcPct val="20000"/>
              </a:spcBef>
            </a:pPr>
            <a:endParaRPr lang="tr-TR" altLang="tr-TR" sz="2400" dirty="0"/>
          </a:p>
          <a:p>
            <a:pPr>
              <a:spcBef>
                <a:spcPct val="20000"/>
              </a:spcBef>
            </a:pPr>
            <a:endParaRPr lang="tr-TR" altLang="tr-TR" sz="2400" b="1" dirty="0"/>
          </a:p>
          <a:p>
            <a:pPr>
              <a:spcBef>
                <a:spcPct val="20000"/>
              </a:spcBef>
            </a:pPr>
            <a:endParaRPr lang="tr-TR" altLang="tr-TR" sz="2400" dirty="0"/>
          </a:p>
          <a:p>
            <a:pPr>
              <a:spcBef>
                <a:spcPct val="20000"/>
              </a:spcBef>
              <a:buFontTx/>
              <a:buChar char="•"/>
            </a:pPr>
            <a:endParaRPr lang="tr-TR" altLang="tr-TR" sz="2400" dirty="0"/>
          </a:p>
          <a:p>
            <a:pPr algn="ctr"/>
            <a:endParaRPr lang="tr-TR" sz="2400" b="1" dirty="0">
              <a:solidFill>
                <a:srgbClr val="55555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432198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Resim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906000" cy="6858000"/>
          </a:xfrm>
          <a:prstGeom prst="rect">
            <a:avLst/>
          </a:prstGeom>
        </p:spPr>
      </p:pic>
      <p:sp>
        <p:nvSpPr>
          <p:cNvPr id="5" name="Metin kutusu 4"/>
          <p:cNvSpPr txBox="1"/>
          <p:nvPr/>
        </p:nvSpPr>
        <p:spPr>
          <a:xfrm>
            <a:off x="165463" y="356412"/>
            <a:ext cx="9509760" cy="675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400" b="1" dirty="0" smtClean="0">
                <a:solidFill>
                  <a:srgbClr val="555557"/>
                </a:solidFill>
              </a:rPr>
              <a:t>Tanımlar</a:t>
            </a:r>
            <a:endParaRPr lang="tr-TR" sz="2400" b="1" dirty="0">
              <a:solidFill>
                <a:srgbClr val="555557"/>
              </a:solidFill>
            </a:endParaRPr>
          </a:p>
          <a:p>
            <a:pPr>
              <a:spcBef>
                <a:spcPct val="20000"/>
              </a:spcBef>
            </a:pPr>
            <a:endParaRPr lang="tr-TR" altLang="tr-TR" sz="2000" b="1" u="sng" dirty="0" smtClean="0"/>
          </a:p>
          <a:p>
            <a:pPr marL="342900" indent="-342900" algn="just"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tr-TR" altLang="tr-TR" b="1" u="sng" dirty="0"/>
              <a:t>Standart Dosya Planı (SDP):</a:t>
            </a:r>
            <a:r>
              <a:rPr lang="tr-TR" altLang="tr-TR" b="1" dirty="0"/>
              <a:t> </a:t>
            </a:r>
            <a:r>
              <a:rPr lang="tr-TR" altLang="tr-TR" dirty="0"/>
              <a:t>Kurumsal işlemler sonucunda oluşturulan veya alınan belgelerin üretim yerleri ile olan ilişkisi belirtilerek </a:t>
            </a:r>
            <a:r>
              <a:rPr lang="tr-TR" altLang="tr-TR" b="1" dirty="0"/>
              <a:t>konu veya fonksiyon</a:t>
            </a:r>
            <a:r>
              <a:rPr lang="tr-TR" altLang="tr-TR" dirty="0"/>
              <a:t> esasına göre dosyalanmasını sağlamak amacıyla geliştirilen sınıflama şemasıdır. </a:t>
            </a:r>
            <a:endParaRPr lang="tr-TR" altLang="tr-TR" b="1" u="sng" dirty="0" smtClean="0"/>
          </a:p>
          <a:p>
            <a:pPr algn="just">
              <a:spcBef>
                <a:spcPct val="20000"/>
              </a:spcBef>
            </a:pPr>
            <a:endParaRPr lang="tr-TR" altLang="tr-TR" b="1" u="sng" dirty="0"/>
          </a:p>
          <a:p>
            <a:pPr marL="342900" indent="-342900" algn="just"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tr-TR" altLang="tr-TR" b="1" u="sng" dirty="0" smtClean="0"/>
              <a:t>Arşiv</a:t>
            </a:r>
            <a:r>
              <a:rPr lang="tr-TR" altLang="tr-TR" b="1" u="sng" dirty="0" smtClean="0"/>
              <a:t>:</a:t>
            </a:r>
            <a:r>
              <a:rPr lang="tr-TR" altLang="tr-TR" b="1" dirty="0" smtClean="0"/>
              <a:t> </a:t>
            </a:r>
            <a:r>
              <a:rPr lang="tr-TR" altLang="tr-TR" dirty="0" smtClean="0"/>
              <a:t>Kamu kurum ve kuruluşlarında yapılan iş ve işlemler, haberleşmeler ile gerçek veya tüzel kişilerin gördükleri hizmetler neticesinde oluşan belgelerin </a:t>
            </a:r>
            <a:r>
              <a:rPr lang="tr-TR" altLang="tr-TR" b="1" dirty="0" smtClean="0"/>
              <a:t>barındırıldığı yerdir.</a:t>
            </a:r>
          </a:p>
          <a:p>
            <a:pPr algn="just">
              <a:spcBef>
                <a:spcPct val="20000"/>
              </a:spcBef>
            </a:pPr>
            <a:endParaRPr lang="tr-TR" altLang="tr-TR" sz="2000" b="1" u="sng" dirty="0" smtClean="0"/>
          </a:p>
          <a:p>
            <a:pPr marL="342900" indent="-342900" algn="just"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tr-TR" altLang="tr-TR" b="1" u="sng" dirty="0" smtClean="0"/>
              <a:t>Belge Yönetimi:</a:t>
            </a:r>
            <a:r>
              <a:rPr lang="tr-TR" altLang="tr-TR" b="1" dirty="0"/>
              <a:t> </a:t>
            </a:r>
            <a:r>
              <a:rPr lang="tr-TR" altLang="tr-TR" dirty="0" smtClean="0"/>
              <a:t>Belgelerin üretiminden itibaren belirlenen ölçütler çerçevesinde </a:t>
            </a:r>
            <a:r>
              <a:rPr lang="tr-TR" altLang="tr-TR" b="1" dirty="0" smtClean="0"/>
              <a:t>değerlendirme, düzenleme, ayıklama ve hizmete sunma </a:t>
            </a:r>
            <a:r>
              <a:rPr lang="tr-TR" altLang="tr-TR" dirty="0" smtClean="0"/>
              <a:t>faaliyetleridir.</a:t>
            </a:r>
          </a:p>
          <a:p>
            <a:pPr algn="just">
              <a:spcBef>
                <a:spcPct val="20000"/>
              </a:spcBef>
            </a:pPr>
            <a:endParaRPr lang="tr-TR" altLang="tr-TR" sz="2000" b="1" u="sng" dirty="0" smtClean="0"/>
          </a:p>
          <a:p>
            <a:pPr marL="342900" indent="-342900" algn="just"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tr-TR" altLang="tr-TR" b="1" u="sng" dirty="0" smtClean="0"/>
              <a:t>Saklama Planı:</a:t>
            </a:r>
            <a:r>
              <a:rPr lang="tr-TR" altLang="tr-TR" dirty="0" smtClean="0"/>
              <a:t> Belgelerin ne kadar süre ile saklanacaklarını ve bu süreler sonunda hangi işleme tabi tutulacaklarını gösteren değerlendirmelerdir.</a:t>
            </a:r>
            <a:endParaRPr lang="tr-TR" altLang="tr-TR" sz="2000" b="1" u="sng" dirty="0" smtClean="0"/>
          </a:p>
          <a:p>
            <a:pPr algn="just">
              <a:spcBef>
                <a:spcPct val="20000"/>
              </a:spcBef>
            </a:pPr>
            <a:endParaRPr lang="tr-TR" altLang="tr-TR" sz="2400" dirty="0"/>
          </a:p>
          <a:p>
            <a:pPr>
              <a:spcBef>
                <a:spcPct val="20000"/>
              </a:spcBef>
            </a:pPr>
            <a:endParaRPr lang="tr-TR" altLang="tr-TR" sz="2400" b="1" dirty="0"/>
          </a:p>
          <a:p>
            <a:pPr>
              <a:spcBef>
                <a:spcPct val="20000"/>
              </a:spcBef>
            </a:pPr>
            <a:endParaRPr lang="tr-TR" altLang="tr-TR" sz="2400" dirty="0"/>
          </a:p>
          <a:p>
            <a:pPr>
              <a:spcBef>
                <a:spcPct val="20000"/>
              </a:spcBef>
              <a:buFontTx/>
              <a:buChar char="•"/>
            </a:pPr>
            <a:endParaRPr lang="tr-TR" altLang="tr-TR" sz="2400" dirty="0"/>
          </a:p>
          <a:p>
            <a:pPr algn="ctr"/>
            <a:endParaRPr lang="tr-TR" sz="2400" b="1" dirty="0">
              <a:solidFill>
                <a:srgbClr val="55555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442356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Resim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9906000" cy="6858000"/>
          </a:xfrm>
          <a:prstGeom prst="rect">
            <a:avLst/>
          </a:prstGeom>
        </p:spPr>
      </p:pic>
      <p:sp>
        <p:nvSpPr>
          <p:cNvPr id="5" name="Metin kutusu 4"/>
          <p:cNvSpPr txBox="1"/>
          <p:nvPr/>
        </p:nvSpPr>
        <p:spPr>
          <a:xfrm>
            <a:off x="320040" y="351123"/>
            <a:ext cx="9265920" cy="64633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ct val="20000"/>
              </a:spcBef>
            </a:pPr>
            <a:r>
              <a:rPr lang="tr-TR" sz="2400" b="1" dirty="0" smtClean="0">
                <a:solidFill>
                  <a:srgbClr val="555557"/>
                </a:solidFill>
              </a:rPr>
              <a:t>Standart Dosya Planı</a:t>
            </a:r>
            <a:endParaRPr lang="tr-TR" sz="2400" b="1" dirty="0">
              <a:solidFill>
                <a:srgbClr val="555557"/>
              </a:solidFill>
            </a:endParaRPr>
          </a:p>
          <a:p>
            <a:pPr algn="just">
              <a:spcBef>
                <a:spcPct val="20000"/>
              </a:spcBef>
            </a:pPr>
            <a:endParaRPr lang="tr-TR" altLang="tr-TR" b="1" u="sng" dirty="0" smtClean="0"/>
          </a:p>
          <a:p>
            <a:pPr algn="just">
              <a:spcBef>
                <a:spcPct val="20000"/>
              </a:spcBef>
            </a:pPr>
            <a:r>
              <a:rPr lang="tr-TR" dirty="0"/>
              <a:t> </a:t>
            </a:r>
            <a:r>
              <a:rPr lang="tr-TR" dirty="0" smtClean="0"/>
              <a:t>    Dosya </a:t>
            </a:r>
            <a:r>
              <a:rPr lang="tr-TR" dirty="0"/>
              <a:t>Planlarının </a:t>
            </a:r>
            <a:r>
              <a:rPr lang="tr-TR" b="1" dirty="0"/>
              <a:t>000-099</a:t>
            </a:r>
            <a:r>
              <a:rPr lang="tr-TR" dirty="0"/>
              <a:t> ve </a:t>
            </a:r>
            <a:r>
              <a:rPr lang="tr-TR" b="1" dirty="0"/>
              <a:t>600-999</a:t>
            </a:r>
            <a:r>
              <a:rPr lang="tr-TR" dirty="0"/>
              <a:t> sayısal aralığında tanımlanan dosya konuları </a:t>
            </a:r>
            <a:r>
              <a:rPr lang="tr-TR" b="1" dirty="0"/>
              <a:t>tüm kurum ve kuruluşlarda aynı</a:t>
            </a:r>
            <a:r>
              <a:rPr lang="tr-TR" dirty="0"/>
              <a:t>; ana hizmet faaliyetlerine ilişkin </a:t>
            </a:r>
            <a:r>
              <a:rPr lang="tr-TR" b="1" dirty="0"/>
              <a:t>100-599</a:t>
            </a:r>
            <a:r>
              <a:rPr lang="tr-TR" dirty="0"/>
              <a:t> sayısal aralığında yer alan konuların ise, </a:t>
            </a:r>
            <a:r>
              <a:rPr lang="tr-TR" b="1" dirty="0"/>
              <a:t>kurum ve kuruluşlarda farklı</a:t>
            </a:r>
            <a:r>
              <a:rPr lang="tr-TR" dirty="0"/>
              <a:t> tanımlamaları </a:t>
            </a:r>
            <a:r>
              <a:rPr lang="tr-TR" dirty="0" smtClean="0"/>
              <a:t>içermektedir.</a:t>
            </a:r>
          </a:p>
          <a:p>
            <a:pPr marL="342900" indent="-342900" algn="just">
              <a:spcBef>
                <a:spcPct val="20000"/>
              </a:spcBef>
              <a:buFont typeface="Arial" panose="020B0604020202020204" pitchFamily="34" charset="0"/>
              <a:buChar char="•"/>
            </a:pPr>
            <a:endParaRPr lang="tr-TR" altLang="tr-TR" sz="2000" b="1" u="sng" dirty="0"/>
          </a:p>
          <a:p>
            <a:pPr marL="342900" indent="-342900" algn="just"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tr-TR" altLang="tr-TR" b="1" u="sng" dirty="0" smtClean="0"/>
              <a:t>Genel </a:t>
            </a:r>
            <a:r>
              <a:rPr lang="tr-TR" altLang="tr-TR" b="1" u="sng" dirty="0"/>
              <a:t>İşler </a:t>
            </a:r>
            <a:r>
              <a:rPr lang="tr-TR" altLang="tr-TR" b="1" u="sng" dirty="0" smtClean="0"/>
              <a:t>(000-099):</a:t>
            </a:r>
            <a:r>
              <a:rPr lang="tr-TR" altLang="tr-TR" b="1" dirty="0" smtClean="0"/>
              <a:t> </a:t>
            </a:r>
            <a:r>
              <a:rPr lang="tr-TR" altLang="tr-TR" dirty="0" smtClean="0"/>
              <a:t>Her birimde var olması muhtemel dosyalardır.</a:t>
            </a:r>
          </a:p>
          <a:p>
            <a:pPr algn="just">
              <a:spcBef>
                <a:spcPct val="20000"/>
              </a:spcBef>
            </a:pPr>
            <a:r>
              <a:rPr lang="tr-TR" altLang="tr-TR" dirty="0" smtClean="0"/>
              <a:t>      </a:t>
            </a:r>
            <a:r>
              <a:rPr lang="tr-TR" altLang="tr-TR" b="1" dirty="0" smtClean="0"/>
              <a:t>Örnek: </a:t>
            </a:r>
            <a:r>
              <a:rPr lang="tr-TR" altLang="tr-TR" dirty="0" smtClean="0"/>
              <a:t>Mevzuat, Faaliyet Raporları, İstatistikler vb.</a:t>
            </a:r>
          </a:p>
          <a:p>
            <a:pPr marL="285750" indent="-285750" algn="just">
              <a:spcBef>
                <a:spcPct val="20000"/>
              </a:spcBef>
              <a:buFont typeface="Arial" panose="020B0604020202020204" pitchFamily="34" charset="0"/>
              <a:buChar char="•"/>
            </a:pPr>
            <a:endParaRPr lang="tr-TR" altLang="tr-TR" sz="2000" b="1" u="sng" dirty="0" smtClean="0"/>
          </a:p>
          <a:p>
            <a:pPr marL="285750" indent="-285750" algn="just"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tr-TR" altLang="tr-TR" b="1" u="sng" dirty="0" smtClean="0"/>
              <a:t>Ana </a:t>
            </a:r>
            <a:r>
              <a:rPr lang="tr-TR" altLang="tr-TR" b="1" u="sng" dirty="0"/>
              <a:t>Hizmet Faaliyetleri (100-599):</a:t>
            </a:r>
            <a:r>
              <a:rPr lang="tr-TR" altLang="tr-TR" b="1" dirty="0"/>
              <a:t> </a:t>
            </a:r>
            <a:r>
              <a:rPr lang="tr-TR" altLang="tr-TR" dirty="0" smtClean="0"/>
              <a:t>Ana hizmet birimi olarak adlandırılan birimlere ait faaliyetlerle ilgili açılması gereken dosyalardır.</a:t>
            </a:r>
          </a:p>
          <a:p>
            <a:pPr algn="just">
              <a:spcBef>
                <a:spcPct val="20000"/>
              </a:spcBef>
            </a:pPr>
            <a:r>
              <a:rPr lang="tr-TR" altLang="tr-TR" dirty="0" smtClean="0"/>
              <a:t>      </a:t>
            </a:r>
            <a:r>
              <a:rPr lang="tr-TR" altLang="tr-TR" b="1" dirty="0" smtClean="0"/>
              <a:t>Örnek: </a:t>
            </a:r>
            <a:r>
              <a:rPr lang="tr-TR" altLang="tr-TR" dirty="0" smtClean="0"/>
              <a:t>Eğitim-Öğretim İşleri, Akademik Personel ve Akademik Kariyer İşleri, Öğrenci İşleri vb.</a:t>
            </a:r>
            <a:endParaRPr lang="tr-TR" altLang="tr-TR" b="1" dirty="0"/>
          </a:p>
          <a:p>
            <a:pPr marL="285750" indent="-285750" algn="just">
              <a:spcBef>
                <a:spcPct val="20000"/>
              </a:spcBef>
              <a:buFont typeface="Arial" panose="020B0604020202020204" pitchFamily="34" charset="0"/>
              <a:buChar char="•"/>
            </a:pPr>
            <a:endParaRPr lang="tr-TR" altLang="tr-TR" sz="2000" b="1" u="sng" dirty="0" smtClean="0"/>
          </a:p>
          <a:p>
            <a:pPr marL="285750" indent="-285750" algn="just"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tr-TR" altLang="tr-TR" b="1" u="sng" dirty="0" smtClean="0"/>
              <a:t>Danışma, Denetim ve Yardımcı Hizmetlerle ile İlgili Faaliyetler (600-999):</a:t>
            </a:r>
            <a:r>
              <a:rPr lang="tr-TR" altLang="tr-TR" b="1" dirty="0" smtClean="0"/>
              <a:t> </a:t>
            </a:r>
            <a:r>
              <a:rPr lang="tr-TR" altLang="tr-TR" dirty="0" smtClean="0"/>
              <a:t>Yardımcı hizmet, danışma ve denetim birimi olarak nitelendirilen birimler ile her kurum ve kuruluşta benzer hizmet yürüten birimlere ait faaliyetlerle ilgili açılması gereken dosyalardır.</a:t>
            </a:r>
          </a:p>
          <a:p>
            <a:pPr algn="just">
              <a:spcBef>
                <a:spcPct val="20000"/>
              </a:spcBef>
            </a:pPr>
            <a:r>
              <a:rPr lang="tr-TR" altLang="tr-TR" sz="2000" b="1" dirty="0" smtClean="0"/>
              <a:t>     </a:t>
            </a:r>
            <a:r>
              <a:rPr lang="tr-TR" altLang="tr-TR" b="1" dirty="0" smtClean="0"/>
              <a:t>Örnek: </a:t>
            </a:r>
            <a:r>
              <a:rPr lang="tr-TR" altLang="tr-TR" dirty="0" smtClean="0"/>
              <a:t>Hukuk, Personel, İdari İşler, Bilgi İşlem vb.</a:t>
            </a:r>
            <a:endParaRPr lang="tr-TR" altLang="tr-TR" sz="2000" u="sng" dirty="0" smtClean="0"/>
          </a:p>
          <a:p>
            <a:pPr algn="just">
              <a:spcBef>
                <a:spcPct val="20000"/>
              </a:spcBef>
            </a:pPr>
            <a:endParaRPr lang="tr-TR" altLang="tr-TR" b="1" dirty="0"/>
          </a:p>
          <a:p>
            <a:pPr algn="just">
              <a:spcBef>
                <a:spcPct val="20000"/>
              </a:spcBef>
            </a:pPr>
            <a:r>
              <a:rPr lang="tr-TR" altLang="tr-TR" b="1" dirty="0" smtClean="0"/>
              <a:t>      </a:t>
            </a:r>
            <a:endParaRPr lang="tr-TR" altLang="tr-TR" b="1" dirty="0"/>
          </a:p>
        </p:txBody>
      </p:sp>
    </p:spTree>
    <p:extLst>
      <p:ext uri="{BB962C8B-B14F-4D97-AF65-F5344CB8AC3E}">
        <p14:creationId xmlns:p14="http://schemas.microsoft.com/office/powerpoint/2010/main" val="34886156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Resim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9906000" cy="6858000"/>
          </a:xfrm>
          <a:prstGeom prst="rect">
            <a:avLst/>
          </a:prstGeom>
        </p:spPr>
      </p:pic>
      <p:sp>
        <p:nvSpPr>
          <p:cNvPr id="5" name="Metin kutusu 4"/>
          <p:cNvSpPr txBox="1"/>
          <p:nvPr/>
        </p:nvSpPr>
        <p:spPr>
          <a:xfrm>
            <a:off x="320040" y="351123"/>
            <a:ext cx="9265920" cy="14034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ct val="20000"/>
              </a:spcBef>
            </a:pPr>
            <a:r>
              <a:rPr lang="tr-TR" sz="2400" b="1" dirty="0" smtClean="0">
                <a:solidFill>
                  <a:srgbClr val="555557"/>
                </a:solidFill>
              </a:rPr>
              <a:t>Standart Dosya Planı</a:t>
            </a:r>
            <a:endParaRPr lang="tr-TR" sz="2400" b="1" dirty="0">
              <a:solidFill>
                <a:srgbClr val="555557"/>
              </a:solidFill>
            </a:endParaRPr>
          </a:p>
          <a:p>
            <a:pPr algn="just">
              <a:spcBef>
                <a:spcPct val="20000"/>
              </a:spcBef>
            </a:pPr>
            <a:endParaRPr lang="tr-TR" altLang="tr-TR" b="1" dirty="0"/>
          </a:p>
          <a:p>
            <a:pPr marL="285750" indent="-285750" algn="just"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tr-TR" altLang="tr-TR" b="1" dirty="0" smtClean="0"/>
              <a:t>      </a:t>
            </a:r>
            <a:r>
              <a:rPr lang="tr-TR" altLang="tr-TR" dirty="0" smtClean="0"/>
              <a:t>Planda ana konular için üç basamaklı (000) sayısal, ikinci ve üçüncü alt konular için iki basamaklı (00) sayısal karakter kullanılmıştır.</a:t>
            </a:r>
            <a:endParaRPr lang="tr-TR" altLang="tr-TR" dirty="0"/>
          </a:p>
        </p:txBody>
      </p:sp>
      <p:graphicFrame>
        <p:nvGraphicFramePr>
          <p:cNvPr id="2" name="Tablo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7952258"/>
              </p:ext>
            </p:extLst>
          </p:nvPr>
        </p:nvGraphicFramePr>
        <p:xfrm>
          <a:off x="2476500" y="2276473"/>
          <a:ext cx="4953000" cy="3446381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547167"/>
                <a:gridCol w="545493"/>
                <a:gridCol w="547167"/>
                <a:gridCol w="542978"/>
                <a:gridCol w="2770195"/>
              </a:tblGrid>
              <a:tr h="703965">
                <a:tc>
                  <a:txBody>
                    <a:bodyPr/>
                    <a:lstStyle/>
                    <a:p>
                      <a:pPr>
                        <a:spcBef>
                          <a:spcPts val="35"/>
                        </a:spcBef>
                        <a:spcAft>
                          <a:spcPts val="0"/>
                        </a:spcAft>
                      </a:pPr>
                      <a:r>
                        <a:rPr lang="tr-TR" sz="950" dirty="0">
                          <a:effectLst/>
                        </a:rPr>
                        <a:t> </a:t>
                      </a:r>
                      <a:endParaRPr lang="tr-TR" sz="1100" dirty="0">
                        <a:effectLst/>
                      </a:endParaRPr>
                    </a:p>
                    <a:p>
                      <a:pPr marL="74930">
                        <a:spcAft>
                          <a:spcPts val="0"/>
                        </a:spcAft>
                      </a:pPr>
                      <a:r>
                        <a:rPr lang="tr-TR" sz="800" dirty="0">
                          <a:effectLst/>
                        </a:rPr>
                        <a:t>Ana Konu</a:t>
                      </a:r>
                      <a:endParaRPr lang="tr-TR" sz="1100" dirty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0" marR="0" marT="0" marB="0" vert="vert270"/>
                </a:tc>
                <a:tc>
                  <a:txBody>
                    <a:bodyPr/>
                    <a:lstStyle/>
                    <a:p>
                      <a:pPr>
                        <a:spcBef>
                          <a:spcPts val="20"/>
                        </a:spcBef>
                        <a:spcAft>
                          <a:spcPts val="0"/>
                        </a:spcAft>
                      </a:pPr>
                      <a:r>
                        <a:rPr lang="tr-TR" sz="950">
                          <a:effectLst/>
                        </a:rPr>
                        <a:t> </a:t>
                      </a:r>
                      <a:endParaRPr lang="tr-TR" sz="1100">
                        <a:effectLst/>
                      </a:endParaRPr>
                    </a:p>
                    <a:p>
                      <a:pPr marL="74930">
                        <a:spcBef>
                          <a:spcPts val="5"/>
                        </a:spcBef>
                        <a:spcAft>
                          <a:spcPts val="0"/>
                        </a:spcAft>
                      </a:pPr>
                      <a:r>
                        <a:rPr lang="tr-TR" sz="800">
                          <a:effectLst/>
                        </a:rPr>
                        <a:t>1. Alt Konu</a:t>
                      </a:r>
                      <a:endParaRPr lang="tr-TR" sz="110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0" marR="0" marT="0" marB="0" vert="vert270"/>
                </a:tc>
                <a:tc>
                  <a:txBody>
                    <a:bodyPr/>
                    <a:lstStyle/>
                    <a:p>
                      <a:pPr>
                        <a:spcBef>
                          <a:spcPts val="35"/>
                        </a:spcBef>
                        <a:spcAft>
                          <a:spcPts val="0"/>
                        </a:spcAft>
                      </a:pPr>
                      <a:r>
                        <a:rPr lang="tr-TR" sz="950">
                          <a:effectLst/>
                        </a:rPr>
                        <a:t> </a:t>
                      </a:r>
                      <a:endParaRPr lang="tr-TR" sz="1100">
                        <a:effectLst/>
                      </a:endParaRPr>
                    </a:p>
                    <a:p>
                      <a:pPr marL="74930">
                        <a:spcAft>
                          <a:spcPts val="0"/>
                        </a:spcAft>
                      </a:pPr>
                      <a:r>
                        <a:rPr lang="tr-TR" sz="800">
                          <a:effectLst/>
                        </a:rPr>
                        <a:t>2. Alt Konu</a:t>
                      </a:r>
                      <a:endParaRPr lang="tr-TR" sz="110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0" marR="0" marT="0" marB="0" vert="vert270"/>
                </a:tc>
                <a:tc>
                  <a:txBody>
                    <a:bodyPr/>
                    <a:lstStyle/>
                    <a:p>
                      <a:pPr>
                        <a:spcBef>
                          <a:spcPts val="20"/>
                        </a:spcBef>
                        <a:spcAft>
                          <a:spcPts val="0"/>
                        </a:spcAft>
                      </a:pPr>
                      <a:r>
                        <a:rPr lang="tr-TR" sz="950">
                          <a:effectLst/>
                        </a:rPr>
                        <a:t> </a:t>
                      </a:r>
                      <a:endParaRPr lang="tr-TR" sz="1100">
                        <a:effectLst/>
                      </a:endParaRPr>
                    </a:p>
                    <a:p>
                      <a:pPr marL="74930">
                        <a:spcAft>
                          <a:spcPts val="0"/>
                        </a:spcAft>
                      </a:pPr>
                      <a:r>
                        <a:rPr lang="tr-TR" sz="800">
                          <a:effectLst/>
                        </a:rPr>
                        <a:t>3. Alt Konu</a:t>
                      </a:r>
                      <a:endParaRPr lang="tr-TR" sz="110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0" marR="0" marT="0" marB="0" vert="vert27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1100" dirty="0">
                          <a:effectLst/>
                        </a:rPr>
                        <a:t> </a:t>
                      </a:r>
                      <a:endParaRPr lang="tr-TR" sz="1100" dirty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0" marR="0" marT="0" marB="0"/>
                </a:tc>
              </a:tr>
              <a:tr h="211003">
                <a:tc>
                  <a:txBody>
                    <a:bodyPr/>
                    <a:lstStyle/>
                    <a:p>
                      <a:pPr marL="73025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tr-TR" sz="800">
                          <a:effectLst/>
                        </a:rPr>
                        <a:t>805</a:t>
                      </a:r>
                      <a:endParaRPr lang="tr-TR" sz="110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1100">
                          <a:effectLst/>
                        </a:rPr>
                        <a:t> </a:t>
                      </a:r>
                      <a:endParaRPr lang="tr-TR" sz="110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1100">
                          <a:effectLst/>
                        </a:rPr>
                        <a:t> </a:t>
                      </a:r>
                      <a:endParaRPr lang="tr-TR" sz="110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1100">
                          <a:effectLst/>
                        </a:rPr>
                        <a:t> </a:t>
                      </a:r>
                      <a:endParaRPr lang="tr-TR" sz="110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73025">
                        <a:lnSpc>
                          <a:spcPts val="955"/>
                        </a:lnSpc>
                        <a:spcBef>
                          <a:spcPts val="640"/>
                        </a:spcBef>
                        <a:spcAft>
                          <a:spcPts val="0"/>
                        </a:spcAft>
                      </a:pPr>
                      <a:r>
                        <a:rPr lang="tr-TR" sz="800">
                          <a:effectLst/>
                        </a:rPr>
                        <a:t>Belge Yönetimi ve Arşiv İşlemleri</a:t>
                      </a:r>
                      <a:endParaRPr lang="tr-TR" sz="110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0" marR="0" marT="0" marB="0"/>
                </a:tc>
              </a:tr>
              <a:tr h="211626">
                <a:tc>
                  <a:txBody>
                    <a:bodyPr/>
                    <a:lstStyle/>
                    <a:p>
                      <a:pPr marL="73025">
                        <a:spcBef>
                          <a:spcPts val="590"/>
                        </a:spcBef>
                        <a:spcAft>
                          <a:spcPts val="0"/>
                        </a:spcAft>
                      </a:pPr>
                      <a:r>
                        <a:rPr lang="tr-TR" sz="800">
                          <a:effectLst/>
                        </a:rPr>
                        <a:t>805</a:t>
                      </a:r>
                      <a:endParaRPr lang="tr-TR" sz="110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71755">
                        <a:spcBef>
                          <a:spcPts val="590"/>
                        </a:spcBef>
                        <a:spcAft>
                          <a:spcPts val="0"/>
                        </a:spcAft>
                      </a:pPr>
                      <a:r>
                        <a:rPr lang="tr-TR" sz="800">
                          <a:effectLst/>
                        </a:rPr>
                        <a:t>01</a:t>
                      </a:r>
                      <a:endParaRPr lang="tr-TR" sz="110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1100">
                          <a:effectLst/>
                        </a:rPr>
                        <a:t> </a:t>
                      </a:r>
                      <a:endParaRPr lang="tr-TR" sz="110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1100">
                          <a:effectLst/>
                        </a:rPr>
                        <a:t> </a:t>
                      </a:r>
                      <a:endParaRPr lang="tr-TR" sz="110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73025">
                        <a:lnSpc>
                          <a:spcPts val="970"/>
                        </a:lnSpc>
                        <a:spcBef>
                          <a:spcPts val="635"/>
                        </a:spcBef>
                        <a:spcAft>
                          <a:spcPts val="0"/>
                        </a:spcAft>
                      </a:pPr>
                      <a:r>
                        <a:rPr lang="tr-TR" sz="800">
                          <a:effectLst/>
                        </a:rPr>
                        <a:t>Belge Yönetimi</a:t>
                      </a:r>
                      <a:endParaRPr lang="tr-TR" sz="110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0" marR="0" marT="0" marB="0"/>
                </a:tc>
              </a:tr>
              <a:tr h="211003">
                <a:tc>
                  <a:txBody>
                    <a:bodyPr/>
                    <a:lstStyle/>
                    <a:p>
                      <a:pPr marL="73025">
                        <a:spcBef>
                          <a:spcPts val="590"/>
                        </a:spcBef>
                        <a:spcAft>
                          <a:spcPts val="0"/>
                        </a:spcAft>
                      </a:pPr>
                      <a:r>
                        <a:rPr lang="tr-TR" sz="800">
                          <a:effectLst/>
                        </a:rPr>
                        <a:t>805</a:t>
                      </a:r>
                      <a:endParaRPr lang="tr-TR" sz="110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71755">
                        <a:spcBef>
                          <a:spcPts val="590"/>
                        </a:spcBef>
                        <a:spcAft>
                          <a:spcPts val="0"/>
                        </a:spcAft>
                      </a:pPr>
                      <a:r>
                        <a:rPr lang="tr-TR" sz="800">
                          <a:effectLst/>
                        </a:rPr>
                        <a:t>01</a:t>
                      </a:r>
                      <a:endParaRPr lang="tr-TR" sz="110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71755">
                        <a:spcBef>
                          <a:spcPts val="590"/>
                        </a:spcBef>
                        <a:spcAft>
                          <a:spcPts val="0"/>
                        </a:spcAft>
                      </a:pPr>
                      <a:r>
                        <a:rPr lang="tr-TR" sz="800">
                          <a:effectLst/>
                        </a:rPr>
                        <a:t>01</a:t>
                      </a:r>
                      <a:endParaRPr lang="tr-TR" sz="110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1100">
                          <a:effectLst/>
                        </a:rPr>
                        <a:t> </a:t>
                      </a:r>
                      <a:endParaRPr lang="tr-TR" sz="110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73025">
                        <a:lnSpc>
                          <a:spcPts val="960"/>
                        </a:lnSpc>
                        <a:spcBef>
                          <a:spcPts val="635"/>
                        </a:spcBef>
                        <a:spcAft>
                          <a:spcPts val="0"/>
                        </a:spcAft>
                      </a:pPr>
                      <a:r>
                        <a:rPr lang="tr-TR" sz="800">
                          <a:effectLst/>
                        </a:rPr>
                        <a:t>Saklama Süreli Dosya Planı</a:t>
                      </a:r>
                      <a:endParaRPr lang="tr-TR" sz="110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0" marR="0" marT="0" marB="0"/>
                </a:tc>
              </a:tr>
              <a:tr h="243990">
                <a:tc>
                  <a:txBody>
                    <a:bodyPr/>
                    <a:lstStyle/>
                    <a:p>
                      <a:pPr marL="73025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tr-TR" sz="800">
                          <a:effectLst/>
                        </a:rPr>
                        <a:t>805</a:t>
                      </a:r>
                      <a:endParaRPr lang="tr-TR" sz="110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71755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tr-TR" sz="800">
                          <a:effectLst/>
                        </a:rPr>
                        <a:t>01</a:t>
                      </a:r>
                      <a:endParaRPr lang="tr-TR" sz="110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71755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tr-TR" sz="800">
                          <a:effectLst/>
                        </a:rPr>
                        <a:t>02</a:t>
                      </a:r>
                      <a:endParaRPr lang="tr-TR" sz="110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0" marR="0" marT="0" marB="0"/>
                </a:tc>
                <a:tc rowSpan="3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1100">
                          <a:effectLst/>
                        </a:rPr>
                        <a:t> </a:t>
                      </a:r>
                      <a:endParaRPr lang="tr-TR" sz="110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73025">
                        <a:spcBef>
                          <a:spcPts val="640"/>
                        </a:spcBef>
                        <a:spcAft>
                          <a:spcPts val="0"/>
                        </a:spcAft>
                      </a:pPr>
                      <a:r>
                        <a:rPr lang="tr-TR" sz="800">
                          <a:effectLst/>
                        </a:rPr>
                        <a:t>Kodlama İşlemleri</a:t>
                      </a:r>
                      <a:endParaRPr lang="tr-TR" sz="110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0" marR="0" marT="0" marB="0"/>
                </a:tc>
              </a:tr>
              <a:tr h="211003">
                <a:tc>
                  <a:txBody>
                    <a:bodyPr/>
                    <a:lstStyle/>
                    <a:p>
                      <a:pPr marL="69850">
                        <a:spcBef>
                          <a:spcPts val="325"/>
                        </a:spcBef>
                        <a:spcAft>
                          <a:spcPts val="0"/>
                        </a:spcAft>
                      </a:pPr>
                      <a:r>
                        <a:rPr lang="tr-TR" sz="800">
                          <a:effectLst/>
                        </a:rPr>
                        <a:t>805</a:t>
                      </a:r>
                      <a:endParaRPr lang="tr-TR" sz="110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68580">
                        <a:spcBef>
                          <a:spcPts val="325"/>
                        </a:spcBef>
                        <a:spcAft>
                          <a:spcPts val="0"/>
                        </a:spcAft>
                      </a:pPr>
                      <a:r>
                        <a:rPr lang="tr-TR" sz="800">
                          <a:effectLst/>
                        </a:rPr>
                        <a:t>02</a:t>
                      </a:r>
                      <a:endParaRPr lang="tr-TR" sz="110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1100">
                          <a:effectLst/>
                        </a:rPr>
                        <a:t> </a:t>
                      </a:r>
                      <a:endParaRPr lang="tr-TR" sz="110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0" marR="0" marT="0" marB="0"/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69850">
                        <a:spcBef>
                          <a:spcPts val="370"/>
                        </a:spcBef>
                        <a:spcAft>
                          <a:spcPts val="0"/>
                        </a:spcAft>
                      </a:pPr>
                      <a:r>
                        <a:rPr lang="tr-TR" sz="800">
                          <a:effectLst/>
                        </a:rPr>
                        <a:t>Arşiv Yönetimi</a:t>
                      </a:r>
                      <a:endParaRPr lang="tr-TR" sz="110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0" marR="0" marT="0" marB="0"/>
                </a:tc>
              </a:tr>
              <a:tr h="178637">
                <a:tc>
                  <a:txBody>
                    <a:bodyPr/>
                    <a:lstStyle/>
                    <a:p>
                      <a:pPr marL="73025">
                        <a:spcBef>
                          <a:spcPts val="330"/>
                        </a:spcBef>
                        <a:spcAft>
                          <a:spcPts val="0"/>
                        </a:spcAft>
                      </a:pPr>
                      <a:r>
                        <a:rPr lang="tr-TR" sz="800">
                          <a:effectLst/>
                        </a:rPr>
                        <a:t>805</a:t>
                      </a:r>
                      <a:endParaRPr lang="tr-TR" sz="110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71755">
                        <a:spcBef>
                          <a:spcPts val="330"/>
                        </a:spcBef>
                        <a:spcAft>
                          <a:spcPts val="0"/>
                        </a:spcAft>
                      </a:pPr>
                      <a:r>
                        <a:rPr lang="tr-TR" sz="800">
                          <a:effectLst/>
                        </a:rPr>
                        <a:t>02</a:t>
                      </a:r>
                      <a:endParaRPr lang="tr-TR" sz="110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71755">
                        <a:spcBef>
                          <a:spcPts val="330"/>
                        </a:spcBef>
                        <a:spcAft>
                          <a:spcPts val="0"/>
                        </a:spcAft>
                      </a:pPr>
                      <a:r>
                        <a:rPr lang="tr-TR" sz="800">
                          <a:effectLst/>
                        </a:rPr>
                        <a:t>01</a:t>
                      </a:r>
                      <a:endParaRPr lang="tr-TR" sz="110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0" marR="0" marT="0" marB="0"/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73025">
                        <a:lnSpc>
                          <a:spcPts val="960"/>
                        </a:lnSpc>
                        <a:spcBef>
                          <a:spcPts val="375"/>
                        </a:spcBef>
                        <a:spcAft>
                          <a:spcPts val="0"/>
                        </a:spcAft>
                      </a:pPr>
                      <a:r>
                        <a:rPr lang="tr-TR" sz="800">
                          <a:effectLst/>
                        </a:rPr>
                        <a:t>Devir-Teslim İşlemleri</a:t>
                      </a:r>
                      <a:endParaRPr lang="tr-TR" sz="110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0" marR="0" marT="0" marB="0"/>
                </a:tc>
              </a:tr>
              <a:tr h="211003">
                <a:tc>
                  <a:txBody>
                    <a:bodyPr/>
                    <a:lstStyle/>
                    <a:p>
                      <a:pPr marL="73025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tr-TR" sz="800">
                          <a:effectLst/>
                        </a:rPr>
                        <a:t>805</a:t>
                      </a:r>
                      <a:endParaRPr lang="tr-TR" sz="110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71755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tr-TR" sz="800">
                          <a:effectLst/>
                        </a:rPr>
                        <a:t>02</a:t>
                      </a:r>
                      <a:endParaRPr lang="tr-TR" sz="110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71755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tr-TR" sz="800">
                          <a:effectLst/>
                        </a:rPr>
                        <a:t>02</a:t>
                      </a:r>
                      <a:endParaRPr lang="tr-TR" sz="110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1100">
                          <a:effectLst/>
                        </a:rPr>
                        <a:t> </a:t>
                      </a:r>
                      <a:endParaRPr lang="tr-TR" sz="110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73025">
                        <a:lnSpc>
                          <a:spcPts val="955"/>
                        </a:lnSpc>
                        <a:spcBef>
                          <a:spcPts val="640"/>
                        </a:spcBef>
                        <a:spcAft>
                          <a:spcPts val="0"/>
                        </a:spcAft>
                      </a:pPr>
                      <a:r>
                        <a:rPr lang="tr-TR" sz="800">
                          <a:effectLst/>
                        </a:rPr>
                        <a:t>Ayıklama ve İmha İşlemleri</a:t>
                      </a:r>
                      <a:endParaRPr lang="tr-TR" sz="110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0" marR="0" marT="0" marB="0"/>
                </a:tc>
              </a:tr>
              <a:tr h="211626">
                <a:tc>
                  <a:txBody>
                    <a:bodyPr/>
                    <a:lstStyle/>
                    <a:p>
                      <a:pPr marL="73025">
                        <a:spcBef>
                          <a:spcPts val="590"/>
                        </a:spcBef>
                        <a:spcAft>
                          <a:spcPts val="0"/>
                        </a:spcAft>
                      </a:pPr>
                      <a:r>
                        <a:rPr lang="tr-TR" sz="800">
                          <a:effectLst/>
                        </a:rPr>
                        <a:t>805</a:t>
                      </a:r>
                      <a:endParaRPr lang="tr-TR" sz="110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71755">
                        <a:spcBef>
                          <a:spcPts val="590"/>
                        </a:spcBef>
                        <a:spcAft>
                          <a:spcPts val="0"/>
                        </a:spcAft>
                      </a:pPr>
                      <a:r>
                        <a:rPr lang="tr-TR" sz="800">
                          <a:effectLst/>
                        </a:rPr>
                        <a:t>02</a:t>
                      </a:r>
                      <a:endParaRPr lang="tr-TR" sz="110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71755">
                        <a:spcBef>
                          <a:spcPts val="590"/>
                        </a:spcBef>
                        <a:spcAft>
                          <a:spcPts val="0"/>
                        </a:spcAft>
                      </a:pPr>
                      <a:r>
                        <a:rPr lang="tr-TR" sz="800">
                          <a:effectLst/>
                        </a:rPr>
                        <a:t>02</a:t>
                      </a:r>
                      <a:endParaRPr lang="tr-TR" sz="110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71755">
                        <a:spcBef>
                          <a:spcPts val="590"/>
                        </a:spcBef>
                        <a:spcAft>
                          <a:spcPts val="0"/>
                        </a:spcAft>
                      </a:pPr>
                      <a:r>
                        <a:rPr lang="tr-TR" sz="800">
                          <a:effectLst/>
                        </a:rPr>
                        <a:t>01</a:t>
                      </a:r>
                      <a:endParaRPr lang="tr-TR" sz="110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73025">
                        <a:lnSpc>
                          <a:spcPts val="970"/>
                        </a:lnSpc>
                        <a:spcBef>
                          <a:spcPts val="635"/>
                        </a:spcBef>
                        <a:spcAft>
                          <a:spcPts val="0"/>
                        </a:spcAft>
                      </a:pPr>
                      <a:r>
                        <a:rPr lang="tr-TR" sz="800">
                          <a:effectLst/>
                        </a:rPr>
                        <a:t>Ayıklama ve İmha</a:t>
                      </a:r>
                      <a:endParaRPr lang="tr-TR" sz="110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0" marR="0" marT="0" marB="0"/>
                </a:tc>
              </a:tr>
              <a:tr h="243990">
                <a:tc>
                  <a:txBody>
                    <a:bodyPr/>
                    <a:lstStyle/>
                    <a:p>
                      <a:pPr marL="73025">
                        <a:spcBef>
                          <a:spcPts val="590"/>
                        </a:spcBef>
                        <a:spcAft>
                          <a:spcPts val="0"/>
                        </a:spcAft>
                      </a:pPr>
                      <a:r>
                        <a:rPr lang="tr-TR" sz="800">
                          <a:effectLst/>
                        </a:rPr>
                        <a:t>805</a:t>
                      </a:r>
                      <a:endParaRPr lang="tr-TR" sz="110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71755">
                        <a:spcBef>
                          <a:spcPts val="590"/>
                        </a:spcBef>
                        <a:spcAft>
                          <a:spcPts val="0"/>
                        </a:spcAft>
                      </a:pPr>
                      <a:r>
                        <a:rPr lang="tr-TR" sz="800">
                          <a:effectLst/>
                        </a:rPr>
                        <a:t>02</a:t>
                      </a:r>
                      <a:endParaRPr lang="tr-TR" sz="110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71755">
                        <a:spcBef>
                          <a:spcPts val="590"/>
                        </a:spcBef>
                        <a:spcAft>
                          <a:spcPts val="0"/>
                        </a:spcAft>
                      </a:pPr>
                      <a:r>
                        <a:rPr lang="tr-TR" sz="800">
                          <a:effectLst/>
                        </a:rPr>
                        <a:t>02</a:t>
                      </a:r>
                      <a:endParaRPr lang="tr-TR" sz="110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0" marR="0" marT="0" marB="0"/>
                </a:tc>
                <a:tc rowSpan="5">
                  <a:txBody>
                    <a:bodyPr/>
                    <a:lstStyle/>
                    <a:p>
                      <a:pPr marL="71755">
                        <a:spcBef>
                          <a:spcPts val="590"/>
                        </a:spcBef>
                        <a:spcAft>
                          <a:spcPts val="0"/>
                        </a:spcAft>
                      </a:pPr>
                      <a:r>
                        <a:rPr lang="tr-TR" sz="800" dirty="0">
                          <a:effectLst/>
                        </a:rPr>
                        <a:t>02</a:t>
                      </a:r>
                      <a:endParaRPr lang="tr-TR" sz="1100" dirty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73025">
                        <a:spcBef>
                          <a:spcPts val="635"/>
                        </a:spcBef>
                        <a:spcAft>
                          <a:spcPts val="0"/>
                        </a:spcAft>
                      </a:pPr>
                      <a:r>
                        <a:rPr lang="tr-TR" sz="800">
                          <a:effectLst/>
                        </a:rPr>
                        <a:t>Uygunluk Görüşü</a:t>
                      </a:r>
                      <a:endParaRPr lang="tr-TR" sz="110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0" marR="0" marT="0" marB="0"/>
                </a:tc>
              </a:tr>
              <a:tr h="211003">
                <a:tc>
                  <a:txBody>
                    <a:bodyPr/>
                    <a:lstStyle/>
                    <a:p>
                      <a:pPr marL="69850">
                        <a:spcBef>
                          <a:spcPts val="330"/>
                        </a:spcBef>
                        <a:spcAft>
                          <a:spcPts val="0"/>
                        </a:spcAft>
                      </a:pPr>
                      <a:r>
                        <a:rPr lang="tr-TR" sz="800">
                          <a:effectLst/>
                        </a:rPr>
                        <a:t>805</a:t>
                      </a:r>
                      <a:endParaRPr lang="tr-TR" sz="110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68580">
                        <a:spcBef>
                          <a:spcPts val="330"/>
                        </a:spcBef>
                        <a:spcAft>
                          <a:spcPts val="0"/>
                        </a:spcAft>
                      </a:pPr>
                      <a:r>
                        <a:rPr lang="tr-TR" sz="800">
                          <a:effectLst/>
                        </a:rPr>
                        <a:t>02</a:t>
                      </a:r>
                      <a:endParaRPr lang="tr-TR" sz="110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68580">
                        <a:spcBef>
                          <a:spcPts val="330"/>
                        </a:spcBef>
                        <a:spcAft>
                          <a:spcPts val="0"/>
                        </a:spcAft>
                      </a:pPr>
                      <a:r>
                        <a:rPr lang="tr-TR" sz="800">
                          <a:effectLst/>
                        </a:rPr>
                        <a:t>03</a:t>
                      </a:r>
                      <a:endParaRPr lang="tr-TR" sz="110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0" marR="0" marT="0" marB="0"/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69850">
                        <a:spcBef>
                          <a:spcPts val="375"/>
                        </a:spcBef>
                        <a:spcAft>
                          <a:spcPts val="0"/>
                        </a:spcAft>
                      </a:pPr>
                      <a:r>
                        <a:rPr lang="tr-TR" sz="800">
                          <a:effectLst/>
                        </a:rPr>
                        <a:t>Tasnif (Sınıflandırma) İşlemleri</a:t>
                      </a:r>
                      <a:endParaRPr lang="tr-TR" sz="110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0" marR="0" marT="0" marB="0"/>
                </a:tc>
              </a:tr>
              <a:tr h="211003">
                <a:tc>
                  <a:txBody>
                    <a:bodyPr/>
                    <a:lstStyle/>
                    <a:p>
                      <a:pPr marL="73025">
                        <a:spcBef>
                          <a:spcPts val="325"/>
                        </a:spcBef>
                        <a:spcAft>
                          <a:spcPts val="0"/>
                        </a:spcAft>
                      </a:pPr>
                      <a:r>
                        <a:rPr lang="tr-TR" sz="800">
                          <a:effectLst/>
                        </a:rPr>
                        <a:t>805</a:t>
                      </a:r>
                      <a:endParaRPr lang="tr-TR" sz="110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71755">
                        <a:spcBef>
                          <a:spcPts val="325"/>
                        </a:spcBef>
                        <a:spcAft>
                          <a:spcPts val="0"/>
                        </a:spcAft>
                      </a:pPr>
                      <a:r>
                        <a:rPr lang="tr-TR" sz="800">
                          <a:effectLst/>
                        </a:rPr>
                        <a:t>02</a:t>
                      </a:r>
                      <a:endParaRPr lang="tr-TR" sz="110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71755">
                        <a:spcBef>
                          <a:spcPts val="325"/>
                        </a:spcBef>
                        <a:spcAft>
                          <a:spcPts val="0"/>
                        </a:spcAft>
                      </a:pPr>
                      <a:r>
                        <a:rPr lang="tr-TR" sz="800">
                          <a:effectLst/>
                        </a:rPr>
                        <a:t>04</a:t>
                      </a:r>
                      <a:endParaRPr lang="tr-TR" sz="110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0" marR="0" marT="0" marB="0"/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73025">
                        <a:spcBef>
                          <a:spcPts val="370"/>
                        </a:spcBef>
                        <a:spcAft>
                          <a:spcPts val="0"/>
                        </a:spcAft>
                      </a:pPr>
                      <a:r>
                        <a:rPr lang="tr-TR" sz="800" dirty="0">
                          <a:effectLst/>
                        </a:rPr>
                        <a:t>İnceleme ve Denetleme</a:t>
                      </a:r>
                      <a:endParaRPr lang="tr-TR" sz="1100" dirty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0" marR="0" marT="0" marB="0"/>
                </a:tc>
              </a:tr>
              <a:tr h="211626">
                <a:tc>
                  <a:txBody>
                    <a:bodyPr/>
                    <a:lstStyle/>
                    <a:p>
                      <a:pPr marL="69850">
                        <a:spcBef>
                          <a:spcPts val="330"/>
                        </a:spcBef>
                        <a:spcAft>
                          <a:spcPts val="0"/>
                        </a:spcAft>
                      </a:pPr>
                      <a:r>
                        <a:rPr lang="tr-TR" sz="800">
                          <a:effectLst/>
                        </a:rPr>
                        <a:t>805</a:t>
                      </a:r>
                      <a:endParaRPr lang="tr-TR" sz="110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68580">
                        <a:spcBef>
                          <a:spcPts val="330"/>
                        </a:spcBef>
                        <a:spcAft>
                          <a:spcPts val="0"/>
                        </a:spcAft>
                      </a:pPr>
                      <a:r>
                        <a:rPr lang="tr-TR" sz="800">
                          <a:effectLst/>
                        </a:rPr>
                        <a:t>02</a:t>
                      </a:r>
                      <a:endParaRPr lang="tr-TR" sz="110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68580">
                        <a:spcBef>
                          <a:spcPts val="330"/>
                        </a:spcBef>
                        <a:spcAft>
                          <a:spcPts val="0"/>
                        </a:spcAft>
                      </a:pPr>
                      <a:r>
                        <a:rPr lang="tr-TR" sz="800">
                          <a:effectLst/>
                        </a:rPr>
                        <a:t>05</a:t>
                      </a:r>
                      <a:endParaRPr lang="tr-TR" sz="110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0" marR="0" marT="0" marB="0"/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69850">
                        <a:spcBef>
                          <a:spcPts val="375"/>
                        </a:spcBef>
                        <a:spcAft>
                          <a:spcPts val="0"/>
                        </a:spcAft>
                      </a:pPr>
                      <a:r>
                        <a:rPr lang="tr-TR" sz="800" dirty="0">
                          <a:effectLst/>
                        </a:rPr>
                        <a:t>Arşivlerden Yararlanma</a:t>
                      </a:r>
                      <a:endParaRPr lang="tr-TR" sz="1100" dirty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0" marR="0" marT="0" marB="0"/>
                </a:tc>
              </a:tr>
              <a:tr h="174903">
                <a:tc>
                  <a:txBody>
                    <a:bodyPr/>
                    <a:lstStyle/>
                    <a:p>
                      <a:pPr marL="73025">
                        <a:spcBef>
                          <a:spcPts val="330"/>
                        </a:spcBef>
                        <a:spcAft>
                          <a:spcPts val="0"/>
                        </a:spcAft>
                      </a:pPr>
                      <a:r>
                        <a:rPr lang="tr-TR" sz="800">
                          <a:effectLst/>
                        </a:rPr>
                        <a:t>805</a:t>
                      </a:r>
                      <a:endParaRPr lang="tr-TR" sz="110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71755">
                        <a:spcBef>
                          <a:spcPts val="330"/>
                        </a:spcBef>
                        <a:spcAft>
                          <a:spcPts val="0"/>
                        </a:spcAft>
                      </a:pPr>
                      <a:r>
                        <a:rPr lang="tr-TR" sz="800">
                          <a:effectLst/>
                        </a:rPr>
                        <a:t>99</a:t>
                      </a:r>
                      <a:endParaRPr lang="tr-TR" sz="110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1000">
                          <a:effectLst/>
                        </a:rPr>
                        <a:t> </a:t>
                      </a:r>
                      <a:endParaRPr lang="tr-TR" sz="110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0" marR="0" marT="0" marB="0"/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73025">
                        <a:lnSpc>
                          <a:spcPts val="930"/>
                        </a:lnSpc>
                        <a:spcBef>
                          <a:spcPts val="375"/>
                        </a:spcBef>
                        <a:spcAft>
                          <a:spcPts val="0"/>
                        </a:spcAft>
                      </a:pPr>
                      <a:r>
                        <a:rPr lang="tr-TR" sz="800" dirty="0">
                          <a:effectLst/>
                        </a:rPr>
                        <a:t>Diğer</a:t>
                      </a:r>
                      <a:endParaRPr lang="tr-TR" sz="1100" dirty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0" marR="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728372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Resim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9906000" cy="6858000"/>
          </a:xfrm>
          <a:prstGeom prst="rect">
            <a:avLst/>
          </a:prstGeom>
        </p:spPr>
      </p:pic>
      <p:sp>
        <p:nvSpPr>
          <p:cNvPr id="5" name="Metin kutusu 4"/>
          <p:cNvSpPr txBox="1"/>
          <p:nvPr/>
        </p:nvSpPr>
        <p:spPr>
          <a:xfrm>
            <a:off x="320040" y="351123"/>
            <a:ext cx="9265920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ct val="20000"/>
              </a:spcBef>
            </a:pPr>
            <a:r>
              <a:rPr lang="tr-TR" sz="2400" b="1" dirty="0" smtClean="0">
                <a:solidFill>
                  <a:srgbClr val="555557"/>
                </a:solidFill>
              </a:rPr>
              <a:t>Dosyalama İşlemlerinde Uyulacak Kurallar</a:t>
            </a:r>
            <a:endParaRPr lang="tr-TR" sz="2400" b="1" dirty="0">
              <a:solidFill>
                <a:srgbClr val="555557"/>
              </a:solidFill>
            </a:endParaRPr>
          </a:p>
          <a:p>
            <a:pPr marL="285750" indent="-285750" algn="just">
              <a:spcBef>
                <a:spcPct val="20000"/>
              </a:spcBef>
              <a:buFont typeface="Arial" panose="020B0604020202020204" pitchFamily="34" charset="0"/>
              <a:buChar char="•"/>
            </a:pPr>
            <a:endParaRPr lang="tr-TR" altLang="tr-TR" b="1" dirty="0" smtClean="0"/>
          </a:p>
          <a:p>
            <a:pPr marL="285750" indent="-285750" algn="just"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tr-TR" altLang="tr-TR" dirty="0" smtClean="0"/>
              <a:t>Birimler, asli faaliyetlerinin yer aldığı bölümlerin dışındaki dosya konuları ile de dosya açabilmektedirler.</a:t>
            </a:r>
          </a:p>
          <a:p>
            <a:pPr marL="285750" indent="-285750" algn="just">
              <a:spcBef>
                <a:spcPct val="20000"/>
              </a:spcBef>
              <a:buFont typeface="Arial" panose="020B0604020202020204" pitchFamily="34" charset="0"/>
              <a:buChar char="•"/>
            </a:pPr>
            <a:endParaRPr lang="tr-TR" dirty="0" smtClean="0"/>
          </a:p>
          <a:p>
            <a:pPr marL="285750" indent="-285750" algn="just"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tr-TR" dirty="0" smtClean="0"/>
              <a:t>Her </a:t>
            </a:r>
            <a:r>
              <a:rPr lang="tr-TR" dirty="0"/>
              <a:t>faaliyet grubunun son dosyası konumunda bulunan </a:t>
            </a:r>
            <a:r>
              <a:rPr lang="tr-TR" b="1" dirty="0" smtClean="0"/>
              <a:t>“</a:t>
            </a:r>
            <a:r>
              <a:rPr lang="tr-TR" b="1" dirty="0"/>
              <a:t>Diğer” </a:t>
            </a:r>
            <a:r>
              <a:rPr lang="tr-TR" dirty="0"/>
              <a:t>adlı dosyalar, o faaliyet grubunun bir parçası olmasına rağmen, faaliyet grubunda sayılan konulardan herhangi </a:t>
            </a:r>
            <a:r>
              <a:rPr lang="tr-TR" dirty="0" smtClean="0"/>
              <a:t>birini </a:t>
            </a:r>
            <a:r>
              <a:rPr lang="tr-TR" dirty="0"/>
              <a:t>ilgilendirmeyen </a:t>
            </a:r>
            <a:r>
              <a:rPr lang="tr-TR" dirty="0" smtClean="0"/>
              <a:t>yazıların </a:t>
            </a:r>
            <a:r>
              <a:rPr lang="tr-TR" dirty="0"/>
              <a:t>kodlanmasında ve dosyalanmasında kullanılmak üzere tanımlanmıştır</a:t>
            </a:r>
            <a:r>
              <a:rPr lang="tr-TR" dirty="0" smtClean="0"/>
              <a:t>.</a:t>
            </a:r>
          </a:p>
          <a:p>
            <a:pPr marL="285750" indent="-285750" algn="just">
              <a:spcBef>
                <a:spcPct val="20000"/>
              </a:spcBef>
              <a:buFont typeface="Arial" panose="020B0604020202020204" pitchFamily="34" charset="0"/>
              <a:buChar char="•"/>
            </a:pPr>
            <a:endParaRPr lang="tr-TR" dirty="0" smtClean="0"/>
          </a:p>
          <a:p>
            <a:pPr marL="285750" indent="-285750" algn="just"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tr-TR" dirty="0" smtClean="0"/>
              <a:t>Dosya </a:t>
            </a:r>
            <a:r>
              <a:rPr lang="tr-TR" dirty="0"/>
              <a:t>planlarına yeni konuların ilavesi, mevcut olanların kaldırılması ya da </a:t>
            </a:r>
            <a:r>
              <a:rPr lang="tr-TR" dirty="0" smtClean="0"/>
              <a:t>düzeltilmesi talepleri ilgili birim aracılığı ile Yükseköğretim Kurumu’na bildirilmelidir.</a:t>
            </a:r>
            <a:endParaRPr lang="tr-TR" dirty="0"/>
          </a:p>
          <a:p>
            <a:pPr marL="285750" indent="-285750" algn="just">
              <a:spcBef>
                <a:spcPct val="20000"/>
              </a:spcBef>
              <a:buFont typeface="Arial" panose="020B0604020202020204" pitchFamily="34" charset="0"/>
              <a:buChar char="•"/>
            </a:pPr>
            <a:endParaRPr lang="tr-TR" b="1" dirty="0"/>
          </a:p>
          <a:p>
            <a:pPr marL="285750" indent="-285750" algn="just">
              <a:spcBef>
                <a:spcPct val="20000"/>
              </a:spcBef>
              <a:buFont typeface="Arial" panose="020B0604020202020204" pitchFamily="34" charset="0"/>
              <a:buChar char="•"/>
            </a:pPr>
            <a:endParaRPr lang="tr-TR" altLang="tr-TR" dirty="0" smtClean="0"/>
          </a:p>
          <a:p>
            <a:pPr marL="285750" indent="-285750" algn="just">
              <a:spcBef>
                <a:spcPct val="20000"/>
              </a:spcBef>
              <a:buFont typeface="Arial" panose="020B0604020202020204" pitchFamily="34" charset="0"/>
              <a:buChar char="•"/>
            </a:pPr>
            <a:endParaRPr lang="tr-TR" altLang="tr-TR" b="1" dirty="0"/>
          </a:p>
          <a:p>
            <a:pPr algn="just">
              <a:spcBef>
                <a:spcPct val="20000"/>
              </a:spcBef>
            </a:pPr>
            <a:r>
              <a:rPr lang="tr-TR" altLang="tr-TR" b="1" dirty="0" smtClean="0"/>
              <a:t>      </a:t>
            </a:r>
            <a:endParaRPr lang="tr-TR" altLang="tr-TR" b="1" dirty="0"/>
          </a:p>
        </p:txBody>
      </p:sp>
    </p:spTree>
    <p:extLst>
      <p:ext uri="{BB962C8B-B14F-4D97-AF65-F5344CB8AC3E}">
        <p14:creationId xmlns:p14="http://schemas.microsoft.com/office/powerpoint/2010/main" val="36859040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Resim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9906000" cy="6858000"/>
          </a:xfrm>
          <a:prstGeom prst="rect">
            <a:avLst/>
          </a:prstGeom>
        </p:spPr>
      </p:pic>
      <p:sp>
        <p:nvSpPr>
          <p:cNvPr id="5" name="Metin kutusu 4"/>
          <p:cNvSpPr txBox="1"/>
          <p:nvPr/>
        </p:nvSpPr>
        <p:spPr>
          <a:xfrm>
            <a:off x="320040" y="351123"/>
            <a:ext cx="9265920" cy="38964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ct val="20000"/>
              </a:spcBef>
            </a:pPr>
            <a:r>
              <a:rPr lang="tr-TR" sz="2400" b="1" dirty="0" smtClean="0">
                <a:solidFill>
                  <a:srgbClr val="555557"/>
                </a:solidFill>
              </a:rPr>
              <a:t>Dosyalama İşlemlerinde Uyulacak Kurallar</a:t>
            </a:r>
            <a:endParaRPr lang="tr-TR" sz="2400" b="1" dirty="0">
              <a:solidFill>
                <a:srgbClr val="555557"/>
              </a:solidFill>
            </a:endParaRPr>
          </a:p>
          <a:p>
            <a:pPr marL="285750" indent="-285750" algn="just">
              <a:spcBef>
                <a:spcPct val="20000"/>
              </a:spcBef>
              <a:buFont typeface="Arial" panose="020B0604020202020204" pitchFamily="34" charset="0"/>
              <a:buChar char="•"/>
            </a:pPr>
            <a:endParaRPr lang="tr-TR" altLang="tr-TR" b="1" dirty="0" smtClean="0"/>
          </a:p>
          <a:p>
            <a:pPr marL="285750" indent="-285750" algn="just"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tr-TR" dirty="0"/>
              <a:t>Bir yazıya birden fazla dosya numarası verilebileceği durumlarda, ağırlıklı konu dosya numarası olarak </a:t>
            </a:r>
            <a:r>
              <a:rPr lang="tr-TR" dirty="0" smtClean="0"/>
              <a:t>belirlenecektir.</a:t>
            </a:r>
          </a:p>
          <a:p>
            <a:pPr algn="just">
              <a:spcBef>
                <a:spcPct val="20000"/>
              </a:spcBef>
            </a:pPr>
            <a:r>
              <a:rPr lang="tr-TR" dirty="0" smtClean="0"/>
              <a:t> </a:t>
            </a:r>
          </a:p>
          <a:p>
            <a:pPr marL="285750" indent="-285750" algn="just"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tr-TR" dirty="0" smtClean="0"/>
              <a:t>Dosya </a:t>
            </a:r>
            <a:r>
              <a:rPr lang="tr-TR" dirty="0"/>
              <a:t>planında ayrıca tanımlanmış dahi olsa bir işlemin devamı veya parçası konumundaki yazılar, işlem bütünlüğünün bozulmaması amacıyla ilgili bulunduğu  işlem kodu ile tanımlanmaya devam </a:t>
            </a:r>
            <a:r>
              <a:rPr lang="tr-TR" dirty="0" smtClean="0"/>
              <a:t>edilecektir. Bu </a:t>
            </a:r>
            <a:r>
              <a:rPr lang="tr-TR" dirty="0"/>
              <a:t>tür yazıların ayrı  bir dosyada da takip edilmesi gerektiğinde </a:t>
            </a:r>
            <a:r>
              <a:rPr lang="tr-TR" dirty="0" smtClean="0"/>
              <a:t>yazıların </a:t>
            </a:r>
            <a:r>
              <a:rPr lang="tr-TR" dirty="0"/>
              <a:t>birer örneği </a:t>
            </a:r>
            <a:r>
              <a:rPr lang="tr-TR" dirty="0" smtClean="0"/>
              <a:t>birim klasörlerine konulabilecektir</a:t>
            </a:r>
            <a:r>
              <a:rPr lang="tr-TR" dirty="0"/>
              <a:t>.</a:t>
            </a:r>
          </a:p>
          <a:p>
            <a:pPr algn="just">
              <a:spcBef>
                <a:spcPct val="20000"/>
              </a:spcBef>
            </a:pPr>
            <a:r>
              <a:rPr lang="tr-TR" b="1" dirty="0" smtClean="0"/>
              <a:t>     </a:t>
            </a:r>
            <a:endParaRPr lang="tr-TR" altLang="tr-TR" dirty="0" smtClean="0"/>
          </a:p>
          <a:p>
            <a:pPr marL="285750" indent="-285750" algn="just">
              <a:spcBef>
                <a:spcPct val="20000"/>
              </a:spcBef>
              <a:buFont typeface="Arial" panose="020B0604020202020204" pitchFamily="34" charset="0"/>
              <a:buChar char="•"/>
            </a:pPr>
            <a:endParaRPr lang="tr-TR" altLang="tr-TR" b="1" dirty="0"/>
          </a:p>
          <a:p>
            <a:pPr algn="just">
              <a:spcBef>
                <a:spcPct val="20000"/>
              </a:spcBef>
            </a:pPr>
            <a:r>
              <a:rPr lang="tr-TR" altLang="tr-TR" b="1" dirty="0" smtClean="0"/>
              <a:t>      </a:t>
            </a:r>
            <a:endParaRPr lang="tr-TR" altLang="tr-TR" b="1" dirty="0"/>
          </a:p>
        </p:txBody>
      </p:sp>
    </p:spTree>
    <p:extLst>
      <p:ext uri="{BB962C8B-B14F-4D97-AF65-F5344CB8AC3E}">
        <p14:creationId xmlns:p14="http://schemas.microsoft.com/office/powerpoint/2010/main" val="9442178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Resim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9906000" cy="6858000"/>
          </a:xfrm>
          <a:prstGeom prst="rect">
            <a:avLst/>
          </a:prstGeom>
        </p:spPr>
      </p:pic>
      <p:sp>
        <p:nvSpPr>
          <p:cNvPr id="5" name="Metin kutusu 4"/>
          <p:cNvSpPr txBox="1"/>
          <p:nvPr/>
        </p:nvSpPr>
        <p:spPr>
          <a:xfrm>
            <a:off x="320040" y="351123"/>
            <a:ext cx="9265920" cy="17912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ct val="20000"/>
              </a:spcBef>
            </a:pPr>
            <a:r>
              <a:rPr lang="tr-TR" sz="2400" b="1" dirty="0" smtClean="0">
                <a:solidFill>
                  <a:srgbClr val="555557"/>
                </a:solidFill>
              </a:rPr>
              <a:t>Dosyalama İşlemlerinde Uyulacak Kurallar</a:t>
            </a:r>
            <a:endParaRPr lang="tr-TR" sz="2400" b="1" dirty="0">
              <a:solidFill>
                <a:srgbClr val="555557"/>
              </a:solidFill>
            </a:endParaRPr>
          </a:p>
          <a:p>
            <a:pPr marL="285750" indent="-285750" algn="just">
              <a:spcBef>
                <a:spcPct val="20000"/>
              </a:spcBef>
              <a:buFont typeface="Arial" panose="020B0604020202020204" pitchFamily="34" charset="0"/>
              <a:buChar char="•"/>
            </a:pPr>
            <a:endParaRPr lang="tr-TR" altLang="tr-TR" b="1" dirty="0" smtClean="0"/>
          </a:p>
          <a:p>
            <a:pPr algn="just">
              <a:spcBef>
                <a:spcPct val="20000"/>
              </a:spcBef>
            </a:pPr>
            <a:r>
              <a:rPr lang="tr-TR" b="1" dirty="0" smtClean="0"/>
              <a:t>     </a:t>
            </a:r>
            <a:endParaRPr lang="tr-TR" altLang="tr-TR" dirty="0" smtClean="0"/>
          </a:p>
          <a:p>
            <a:pPr marL="285750" indent="-285750" algn="just">
              <a:spcBef>
                <a:spcPct val="20000"/>
              </a:spcBef>
              <a:buFont typeface="Arial" panose="020B0604020202020204" pitchFamily="34" charset="0"/>
              <a:buChar char="•"/>
            </a:pPr>
            <a:endParaRPr lang="tr-TR" altLang="tr-TR" b="1" dirty="0"/>
          </a:p>
          <a:p>
            <a:pPr algn="just">
              <a:spcBef>
                <a:spcPct val="20000"/>
              </a:spcBef>
            </a:pPr>
            <a:r>
              <a:rPr lang="tr-TR" altLang="tr-TR" b="1" dirty="0" smtClean="0"/>
              <a:t>      </a:t>
            </a:r>
            <a:endParaRPr lang="tr-TR" altLang="tr-TR" b="1" dirty="0"/>
          </a:p>
        </p:txBody>
      </p:sp>
      <p:pic>
        <p:nvPicPr>
          <p:cNvPr id="4" name="image14.png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064940" y="803367"/>
            <a:ext cx="3776119" cy="52512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12612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Resim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9906000" cy="6858000"/>
          </a:xfrm>
          <a:prstGeom prst="rect">
            <a:avLst/>
          </a:prstGeom>
        </p:spPr>
      </p:pic>
      <p:sp>
        <p:nvSpPr>
          <p:cNvPr id="5" name="Metin kutusu 4"/>
          <p:cNvSpPr txBox="1"/>
          <p:nvPr/>
        </p:nvSpPr>
        <p:spPr>
          <a:xfrm>
            <a:off x="320040" y="351123"/>
            <a:ext cx="9265920" cy="45058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ct val="20000"/>
              </a:spcBef>
            </a:pPr>
            <a:r>
              <a:rPr lang="tr-TR" sz="2400" b="1" dirty="0" smtClean="0">
                <a:solidFill>
                  <a:srgbClr val="555557"/>
                </a:solidFill>
              </a:rPr>
              <a:t>Arşiv Süreçleri</a:t>
            </a:r>
            <a:endParaRPr lang="tr-TR" sz="2400" b="1" dirty="0">
              <a:solidFill>
                <a:srgbClr val="555557"/>
              </a:solidFill>
            </a:endParaRPr>
          </a:p>
          <a:p>
            <a:pPr marL="285750" indent="-285750" algn="just">
              <a:spcBef>
                <a:spcPct val="20000"/>
              </a:spcBef>
              <a:buFont typeface="Arial" panose="020B0604020202020204" pitchFamily="34" charset="0"/>
              <a:buChar char="•"/>
            </a:pPr>
            <a:endParaRPr lang="tr-TR" altLang="tr-TR" b="1" dirty="0" smtClean="0"/>
          </a:p>
          <a:p>
            <a:pPr algn="just">
              <a:spcBef>
                <a:spcPct val="20000"/>
              </a:spcBef>
            </a:pPr>
            <a:r>
              <a:rPr lang="tr-TR" altLang="tr-TR" b="1" u="sng" dirty="0" smtClean="0"/>
              <a:t>Belgelerin Korunması</a:t>
            </a:r>
          </a:p>
          <a:p>
            <a:pPr marL="285750" indent="-285750" algn="just"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tr-TR" altLang="tr-TR" dirty="0" smtClean="0"/>
              <a:t>Belge yöneticileri bulundurdukları her türlü fiziksel belgenin yangın, hırsızlık, rutubet, sıcaklık, su baskını, toz ve her türlü </a:t>
            </a:r>
            <a:r>
              <a:rPr lang="tr-TR" altLang="tr-TR" dirty="0" smtClean="0"/>
              <a:t>haşeratın </a:t>
            </a:r>
            <a:r>
              <a:rPr lang="tr-TR" altLang="tr-TR" dirty="0" smtClean="0"/>
              <a:t>tahribine karşı korunmasından ve muhafaza edilmesinden,</a:t>
            </a:r>
          </a:p>
          <a:p>
            <a:pPr marL="285750" indent="-285750" algn="just"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tr-TR" altLang="tr-TR" dirty="0" smtClean="0"/>
              <a:t>Elektronik ortamda depolanan belgeler için her türlü afet, siber saldırı, yazılım donanım kaynaklı diğer tehditlere karşı gerekli güvenlik önlemlerinin alınmasından sorumludurlar. (MADDE 5)</a:t>
            </a:r>
          </a:p>
          <a:p>
            <a:pPr algn="just">
              <a:spcBef>
                <a:spcPct val="20000"/>
              </a:spcBef>
            </a:pPr>
            <a:endParaRPr lang="tr-TR" altLang="tr-TR" dirty="0"/>
          </a:p>
          <a:p>
            <a:pPr algn="just">
              <a:spcBef>
                <a:spcPct val="20000"/>
              </a:spcBef>
            </a:pPr>
            <a:r>
              <a:rPr lang="tr-TR" altLang="tr-TR" b="1" u="sng" dirty="0" smtClean="0"/>
              <a:t>Belge Yöneticileri ve Arşiv Personeli</a:t>
            </a:r>
            <a:endParaRPr lang="tr-TR" altLang="tr-TR" b="1" u="sng" dirty="0"/>
          </a:p>
          <a:p>
            <a:pPr marL="285750" indent="-285750" algn="just"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tr-TR" altLang="tr-TR" dirty="0" smtClean="0"/>
              <a:t>Belge yönetimi ve arşiv hizmetlerini yürütmekle sorumlu olacak </a:t>
            </a:r>
            <a:r>
              <a:rPr lang="tr-TR" altLang="tr-TR" b="1" dirty="0" smtClean="0"/>
              <a:t>Kurum Belge Yöneticileri</a:t>
            </a:r>
            <a:r>
              <a:rPr lang="tr-TR" altLang="tr-TR" dirty="0" smtClean="0"/>
              <a:t> ile her birim için </a:t>
            </a:r>
            <a:r>
              <a:rPr lang="tr-TR" altLang="tr-TR" b="1" dirty="0" smtClean="0"/>
              <a:t>Birim Belge Yöneticileri</a:t>
            </a:r>
            <a:r>
              <a:rPr lang="tr-TR" altLang="tr-TR" dirty="0" smtClean="0"/>
              <a:t> belirlenir. (MADDE 6)</a:t>
            </a:r>
            <a:endParaRPr lang="tr-TR" altLang="tr-TR" dirty="0"/>
          </a:p>
          <a:p>
            <a:pPr algn="just">
              <a:spcBef>
                <a:spcPct val="20000"/>
              </a:spcBef>
            </a:pPr>
            <a:r>
              <a:rPr lang="tr-TR" altLang="tr-TR" b="1" dirty="0" smtClean="0"/>
              <a:t>      </a:t>
            </a:r>
            <a:endParaRPr lang="tr-TR" altLang="tr-TR" b="1" dirty="0"/>
          </a:p>
        </p:txBody>
      </p:sp>
    </p:spTree>
    <p:extLst>
      <p:ext uri="{BB962C8B-B14F-4D97-AF65-F5344CB8AC3E}">
        <p14:creationId xmlns:p14="http://schemas.microsoft.com/office/powerpoint/2010/main" val="10137825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Resim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9906000" cy="6858000"/>
          </a:xfrm>
          <a:prstGeom prst="rect">
            <a:avLst/>
          </a:prstGeom>
        </p:spPr>
      </p:pic>
      <p:sp>
        <p:nvSpPr>
          <p:cNvPr id="5" name="Metin kutusu 4"/>
          <p:cNvSpPr txBox="1"/>
          <p:nvPr/>
        </p:nvSpPr>
        <p:spPr>
          <a:xfrm>
            <a:off x="320040" y="351123"/>
            <a:ext cx="9265920" cy="55584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ct val="20000"/>
              </a:spcBef>
            </a:pPr>
            <a:r>
              <a:rPr lang="tr-TR" sz="2400" b="1" dirty="0" smtClean="0">
                <a:solidFill>
                  <a:srgbClr val="555557"/>
                </a:solidFill>
              </a:rPr>
              <a:t>Arşiv Süreçleri</a:t>
            </a:r>
            <a:endParaRPr lang="tr-TR" sz="2400" b="1" dirty="0">
              <a:solidFill>
                <a:srgbClr val="555557"/>
              </a:solidFill>
            </a:endParaRPr>
          </a:p>
          <a:p>
            <a:pPr marL="285750" indent="-285750" algn="just">
              <a:spcBef>
                <a:spcPct val="20000"/>
              </a:spcBef>
              <a:buFont typeface="Arial" panose="020B0604020202020204" pitchFamily="34" charset="0"/>
              <a:buChar char="•"/>
            </a:pPr>
            <a:endParaRPr lang="tr-TR" altLang="tr-TR" b="1" dirty="0" smtClean="0"/>
          </a:p>
          <a:p>
            <a:pPr algn="just">
              <a:spcBef>
                <a:spcPct val="20000"/>
              </a:spcBef>
            </a:pPr>
            <a:r>
              <a:rPr lang="tr-TR" altLang="tr-TR" b="1" u="sng" dirty="0" smtClean="0"/>
              <a:t>Arşivlerin Oluşturulması</a:t>
            </a:r>
          </a:p>
          <a:p>
            <a:pPr marL="285750" indent="-285750" algn="just"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tr-TR" altLang="tr-TR" dirty="0" smtClean="0"/>
              <a:t>Arşiv mekanlarının oluşturulması ve düzenlemesinde TS13212 numaralı </a:t>
            </a:r>
            <a:r>
              <a:rPr lang="tr-TR" altLang="tr-TR" b="1" dirty="0" smtClean="0"/>
              <a:t>Arşiv Mekanlarının Düzenlenmesi</a:t>
            </a:r>
            <a:r>
              <a:rPr lang="tr-TR" altLang="tr-TR" dirty="0" smtClean="0"/>
              <a:t> standardı dikkate alınır.</a:t>
            </a:r>
          </a:p>
          <a:p>
            <a:pPr marL="285750" indent="-285750" algn="just"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tr-TR" altLang="tr-TR" dirty="0" smtClean="0"/>
              <a:t>Elektronik ortamlarda bulunan her türlü bilgi ve belge; erişim, saklama, tasfiye ve transfer edilebilecek şekilde elektronik arşivlerde tutulur. (MADDE 9)</a:t>
            </a:r>
          </a:p>
          <a:p>
            <a:pPr algn="just">
              <a:spcBef>
                <a:spcPct val="20000"/>
              </a:spcBef>
            </a:pPr>
            <a:endParaRPr lang="tr-TR" altLang="tr-TR" dirty="0"/>
          </a:p>
          <a:p>
            <a:pPr algn="just">
              <a:spcBef>
                <a:spcPct val="20000"/>
              </a:spcBef>
            </a:pPr>
            <a:r>
              <a:rPr lang="tr-TR" altLang="tr-TR" b="1" u="sng" dirty="0" smtClean="0"/>
              <a:t>Arşivlere Devredilecek Belgelerin Hazırlanması</a:t>
            </a:r>
            <a:r>
              <a:rPr lang="tr-TR" altLang="tr-TR" dirty="0" smtClean="0"/>
              <a:t> </a:t>
            </a:r>
          </a:p>
          <a:p>
            <a:pPr marL="285750" indent="-285750" algn="just"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tr-TR" altLang="tr-TR" dirty="0" smtClean="0"/>
              <a:t>Her yılın </a:t>
            </a:r>
            <a:r>
              <a:rPr lang="tr-TR" altLang="tr-TR" b="1" dirty="0" smtClean="0"/>
              <a:t>ocak ayı</a:t>
            </a:r>
            <a:r>
              <a:rPr lang="tr-TR" altLang="tr-TR" dirty="0" smtClean="0"/>
              <a:t> içerisinde, önceki yıla ait dosya/klasörler uygunluk kontrolünden geçirilir. (MADDE 13)</a:t>
            </a:r>
          </a:p>
          <a:p>
            <a:pPr marL="285750" indent="-285750" algn="just">
              <a:spcBef>
                <a:spcPct val="20000"/>
              </a:spcBef>
              <a:buFont typeface="Arial" panose="020B0604020202020204" pitchFamily="34" charset="0"/>
              <a:buChar char="•"/>
            </a:pPr>
            <a:endParaRPr lang="tr-TR" altLang="tr-TR" dirty="0"/>
          </a:p>
          <a:p>
            <a:pPr algn="just">
              <a:spcBef>
                <a:spcPct val="20000"/>
              </a:spcBef>
            </a:pPr>
            <a:r>
              <a:rPr lang="tr-TR" altLang="tr-TR" b="1" u="sng" dirty="0" smtClean="0"/>
              <a:t>Belgelerin Arşivlere Devri</a:t>
            </a:r>
          </a:p>
          <a:p>
            <a:pPr marL="285750" indent="-285750" algn="just"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tr-TR" altLang="tr-TR" dirty="0" smtClean="0"/>
              <a:t>İşlemi tamamlanmış dosya/klasörler, müteakip takvim yılının </a:t>
            </a:r>
            <a:r>
              <a:rPr lang="tr-TR" altLang="tr-TR" b="1" dirty="0" smtClean="0"/>
              <a:t>ilk üç ayı </a:t>
            </a:r>
            <a:r>
              <a:rPr lang="tr-TR" altLang="tr-TR" dirty="0" smtClean="0"/>
              <a:t>içerisinde arşivlere devredilir.</a:t>
            </a:r>
          </a:p>
          <a:p>
            <a:pPr marL="285750" indent="-285750" algn="just"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tr-TR" altLang="tr-TR" dirty="0" smtClean="0"/>
              <a:t>Bir belgenin eki olmayan kitap, broşür, form, doküman vb. materyal devredilmez. (MADDE 14)</a:t>
            </a:r>
          </a:p>
          <a:p>
            <a:pPr algn="just">
              <a:spcBef>
                <a:spcPct val="20000"/>
              </a:spcBef>
            </a:pPr>
            <a:r>
              <a:rPr lang="tr-TR" altLang="tr-TR" b="1" dirty="0" smtClean="0"/>
              <a:t>      </a:t>
            </a:r>
            <a:endParaRPr lang="tr-TR" altLang="tr-TR" b="1" dirty="0"/>
          </a:p>
        </p:txBody>
      </p:sp>
    </p:spTree>
    <p:extLst>
      <p:ext uri="{BB962C8B-B14F-4D97-AF65-F5344CB8AC3E}">
        <p14:creationId xmlns:p14="http://schemas.microsoft.com/office/powerpoint/2010/main" val="17192468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Resim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906000" cy="6858000"/>
          </a:xfrm>
          <a:prstGeom prst="rect">
            <a:avLst/>
          </a:prstGeom>
        </p:spPr>
      </p:pic>
      <p:sp>
        <p:nvSpPr>
          <p:cNvPr id="2" name="Metin kutusu 1"/>
          <p:cNvSpPr txBox="1"/>
          <p:nvPr/>
        </p:nvSpPr>
        <p:spPr>
          <a:xfrm>
            <a:off x="6156959" y="1776546"/>
            <a:ext cx="357922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800" dirty="0" smtClean="0">
                <a:solidFill>
                  <a:srgbClr val="681D44"/>
                </a:solidFill>
              </a:rPr>
              <a:t>İlginiz için teşekkürler…</a:t>
            </a:r>
            <a:endParaRPr lang="tr-TR" sz="2800" dirty="0">
              <a:solidFill>
                <a:srgbClr val="681D4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699409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eması">
  <a:themeElements>
    <a:clrScheme name="Office Teması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eması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eması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2893</TotalTime>
  <Words>855</Words>
  <Application>Microsoft Office PowerPoint</Application>
  <PresentationFormat>A4 Kağıt (210x297 mm)</PresentationFormat>
  <Paragraphs>164</Paragraphs>
  <Slides>13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4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13</vt:i4>
      </vt:variant>
    </vt:vector>
  </HeadingPairs>
  <TitlesOfParts>
    <vt:vector size="18" baseType="lpstr">
      <vt:lpstr>Arial</vt:lpstr>
      <vt:lpstr>Calibri</vt:lpstr>
      <vt:lpstr>Calibri Light</vt:lpstr>
      <vt:lpstr>Verdana</vt:lpstr>
      <vt:lpstr>Office Teması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Sunusu</dc:title>
  <dc:creator>user</dc:creator>
  <cp:lastModifiedBy>Mert Nur</cp:lastModifiedBy>
  <cp:revision>188</cp:revision>
  <dcterms:created xsi:type="dcterms:W3CDTF">2018-01-09T09:15:13Z</dcterms:created>
  <dcterms:modified xsi:type="dcterms:W3CDTF">2020-01-20T05:18:32Z</dcterms:modified>
</cp:coreProperties>
</file>