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340" r:id="rId4"/>
    <p:sldId id="261" r:id="rId5"/>
    <p:sldId id="344" r:id="rId6"/>
    <p:sldId id="283" r:id="rId7"/>
    <p:sldId id="341" r:id="rId8"/>
    <p:sldId id="342" r:id="rId9"/>
    <p:sldId id="343" r:id="rId10"/>
    <p:sldId id="348" r:id="rId11"/>
    <p:sldId id="345" r:id="rId12"/>
    <p:sldId id="346" r:id="rId13"/>
    <p:sldId id="349" r:id="rId14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1D44"/>
    <a:srgbClr val="555557"/>
    <a:srgbClr val="575759"/>
    <a:srgbClr val="D1B3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3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B3C24-1131-4F5A-9969-242E66EE04A6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02904-37DA-4892-A51C-780E9BF40E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37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14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22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22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33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03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08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61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26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10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05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84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EB0EE-48F2-45EB-8D7D-48E54675DB95}" type="datetimeFigureOut">
              <a:rPr lang="tr-TR" smtClean="0"/>
              <a:t>20.1.2020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C950C-434C-4B69-933B-31836432E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27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321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0040" y="351123"/>
            <a:ext cx="9265920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Dosyalama İşlemlerinde Uyulacak Kurallar</a:t>
            </a:r>
            <a:endParaRPr lang="tr-TR" sz="2400" b="1" dirty="0">
              <a:solidFill>
                <a:srgbClr val="555557"/>
              </a:solidFill>
            </a:endParaRP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 smtClean="0"/>
          </a:p>
          <a:p>
            <a:pPr algn="just">
              <a:spcBef>
                <a:spcPct val="20000"/>
              </a:spcBef>
            </a:pPr>
            <a:r>
              <a:rPr lang="tr-TR" b="1" dirty="0" smtClean="0"/>
              <a:t>     </a:t>
            </a:r>
            <a:endParaRPr lang="tr-TR" altLang="tr-TR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/>
          </a:p>
          <a:p>
            <a:pPr algn="just">
              <a:spcBef>
                <a:spcPct val="20000"/>
              </a:spcBef>
            </a:pPr>
            <a:r>
              <a:rPr lang="tr-TR" altLang="tr-TR" b="1" dirty="0" smtClean="0"/>
              <a:t>      </a:t>
            </a:r>
            <a:endParaRPr lang="tr-TR" altLang="tr-TR" b="1" dirty="0"/>
          </a:p>
        </p:txBody>
      </p:sp>
      <p:pic>
        <p:nvPicPr>
          <p:cNvPr id="4" name="image14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64940" y="803367"/>
            <a:ext cx="3776119" cy="525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6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0040" y="351123"/>
            <a:ext cx="9265920" cy="450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Arşiv Süreçleri</a:t>
            </a:r>
            <a:endParaRPr lang="tr-TR" sz="2400" b="1" dirty="0">
              <a:solidFill>
                <a:srgbClr val="555557"/>
              </a:solidFill>
            </a:endParaRP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 smtClean="0"/>
          </a:p>
          <a:p>
            <a:pPr algn="just">
              <a:spcBef>
                <a:spcPct val="20000"/>
              </a:spcBef>
            </a:pPr>
            <a:r>
              <a:rPr lang="tr-TR" altLang="tr-TR" b="1" u="sng" dirty="0" smtClean="0"/>
              <a:t>Belgelerin Korunması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Belge yöneticileri bulundurdukları her türlü fiziksel belgenin yangın, hırsızlık, rutubet, sıcaklık, su baskını, toz ve her türlü </a:t>
            </a:r>
            <a:r>
              <a:rPr lang="tr-TR" altLang="tr-TR" dirty="0" smtClean="0"/>
              <a:t>haşeratın </a:t>
            </a:r>
            <a:r>
              <a:rPr lang="tr-TR" altLang="tr-TR" dirty="0" smtClean="0"/>
              <a:t>tahribine karşı korunmasından ve muhafaza edilmesinden,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Elektronik ortamda depolanan belgeler için her türlü afet, siber saldırı, yazılım donanım kaynaklı diğer tehditlere karşı gerekli güvenlik önlemlerinin alınmasından sorumludurlar. (MADDE 5)</a:t>
            </a:r>
          </a:p>
          <a:p>
            <a:pPr algn="just">
              <a:spcBef>
                <a:spcPct val="20000"/>
              </a:spcBef>
            </a:pPr>
            <a:endParaRPr lang="tr-TR" altLang="tr-TR" dirty="0"/>
          </a:p>
          <a:p>
            <a:pPr algn="just">
              <a:spcBef>
                <a:spcPct val="20000"/>
              </a:spcBef>
            </a:pPr>
            <a:r>
              <a:rPr lang="tr-TR" altLang="tr-TR" b="1" u="sng" dirty="0" smtClean="0"/>
              <a:t>Belge Yöneticileri ve Arşiv Personeli</a:t>
            </a:r>
            <a:endParaRPr lang="tr-TR" altLang="tr-TR" b="1" u="sng" dirty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Belge yönetimi ve arşiv hizmetlerini yürütmekle sorumlu olacak </a:t>
            </a:r>
            <a:r>
              <a:rPr lang="tr-TR" altLang="tr-TR" b="1" dirty="0" smtClean="0"/>
              <a:t>Kurum Belge Yöneticileri</a:t>
            </a:r>
            <a:r>
              <a:rPr lang="tr-TR" altLang="tr-TR" dirty="0" smtClean="0"/>
              <a:t> ile her birim için </a:t>
            </a:r>
            <a:r>
              <a:rPr lang="tr-TR" altLang="tr-TR" b="1" dirty="0" smtClean="0"/>
              <a:t>Birim Belge Yöneticileri</a:t>
            </a:r>
            <a:r>
              <a:rPr lang="tr-TR" altLang="tr-TR" dirty="0" smtClean="0"/>
              <a:t> belirlenir. (MADDE 6)</a:t>
            </a:r>
            <a:endParaRPr lang="tr-TR" altLang="tr-TR" dirty="0"/>
          </a:p>
          <a:p>
            <a:pPr algn="just">
              <a:spcBef>
                <a:spcPct val="20000"/>
              </a:spcBef>
            </a:pPr>
            <a:r>
              <a:rPr lang="tr-TR" altLang="tr-TR" b="1" dirty="0" smtClean="0"/>
              <a:t>      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101378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0040" y="351123"/>
            <a:ext cx="9265920" cy="5558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Arşiv Süreçleri</a:t>
            </a:r>
            <a:endParaRPr lang="tr-TR" sz="2400" b="1" dirty="0">
              <a:solidFill>
                <a:srgbClr val="555557"/>
              </a:solidFill>
            </a:endParaRP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 smtClean="0"/>
          </a:p>
          <a:p>
            <a:pPr algn="just">
              <a:spcBef>
                <a:spcPct val="20000"/>
              </a:spcBef>
            </a:pPr>
            <a:r>
              <a:rPr lang="tr-TR" altLang="tr-TR" b="1" u="sng" dirty="0" smtClean="0"/>
              <a:t>Arşivlerin Oluşturulması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Arşiv mekanlarının oluşturulması ve düzenlemesinde TS13212 numaralı </a:t>
            </a:r>
            <a:r>
              <a:rPr lang="tr-TR" altLang="tr-TR" b="1" dirty="0" smtClean="0"/>
              <a:t>Arşiv Mekanlarının Düzenlenmesi</a:t>
            </a:r>
            <a:r>
              <a:rPr lang="tr-TR" altLang="tr-TR" dirty="0" smtClean="0"/>
              <a:t> standardı dikkate alınır.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Elektronik ortamlarda bulunan her türlü bilgi ve belge; erişim, saklama, tasfiye ve transfer edilebilecek şekilde elektronik arşivlerde tutulur. (MADDE 9)</a:t>
            </a:r>
          </a:p>
          <a:p>
            <a:pPr algn="just">
              <a:spcBef>
                <a:spcPct val="20000"/>
              </a:spcBef>
            </a:pPr>
            <a:endParaRPr lang="tr-TR" altLang="tr-TR" dirty="0"/>
          </a:p>
          <a:p>
            <a:pPr algn="just">
              <a:spcBef>
                <a:spcPct val="20000"/>
              </a:spcBef>
            </a:pPr>
            <a:r>
              <a:rPr lang="tr-TR" altLang="tr-TR" b="1" u="sng" dirty="0" smtClean="0"/>
              <a:t>Arşivlere Devredilecek Belgelerin Hazırlanması</a:t>
            </a:r>
            <a:r>
              <a:rPr lang="tr-TR" altLang="tr-TR" dirty="0" smtClean="0"/>
              <a:t> 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Her yılın </a:t>
            </a:r>
            <a:r>
              <a:rPr lang="tr-TR" altLang="tr-TR" b="1" dirty="0" smtClean="0"/>
              <a:t>ocak ayı</a:t>
            </a:r>
            <a:r>
              <a:rPr lang="tr-TR" altLang="tr-TR" dirty="0" smtClean="0"/>
              <a:t> içerisinde, önceki yıla ait dosya/klasörler uygunluk kontrolünden geçirilir. (MADDE 13)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dirty="0"/>
          </a:p>
          <a:p>
            <a:pPr algn="just">
              <a:spcBef>
                <a:spcPct val="20000"/>
              </a:spcBef>
            </a:pPr>
            <a:r>
              <a:rPr lang="tr-TR" altLang="tr-TR" b="1" u="sng" dirty="0" smtClean="0"/>
              <a:t>Belgelerin Arşivlere Devri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İşlemi tamamlanmış dosya/klasörler, müteakip takvim yılının </a:t>
            </a:r>
            <a:r>
              <a:rPr lang="tr-TR" altLang="tr-TR" b="1" dirty="0" smtClean="0"/>
              <a:t>ilk üç ayı </a:t>
            </a:r>
            <a:r>
              <a:rPr lang="tr-TR" altLang="tr-TR" dirty="0" smtClean="0"/>
              <a:t>içerisinde arşivlere devredilir.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Bir belgenin eki olmayan kitap, broşür, form, doküman vb. materyal devredilmez. (MADDE 14)</a:t>
            </a:r>
          </a:p>
          <a:p>
            <a:pPr algn="just">
              <a:spcBef>
                <a:spcPct val="20000"/>
              </a:spcBef>
            </a:pPr>
            <a:r>
              <a:rPr lang="tr-TR" altLang="tr-TR" b="1" dirty="0" smtClean="0"/>
              <a:t>      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171924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6156959" y="1776546"/>
            <a:ext cx="3579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solidFill>
                  <a:srgbClr val="681D44"/>
                </a:solidFill>
              </a:rPr>
              <a:t>İlginiz için teşekkürler…</a:t>
            </a:r>
            <a:endParaRPr lang="tr-TR" sz="2800" dirty="0">
              <a:solidFill>
                <a:srgbClr val="681D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9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3283131" y="4659089"/>
            <a:ext cx="3309257" cy="57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smtClean="0">
                <a:solidFill>
                  <a:srgbClr val="D1B3C2"/>
                </a:solidFill>
              </a:rPr>
              <a:t>Tarih: 20.01.2019</a:t>
            </a:r>
            <a:endParaRPr lang="tr-TR" sz="3000" b="1" dirty="0">
              <a:solidFill>
                <a:srgbClr val="D1B3C2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83131" y="2875003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681D44"/>
                </a:solidFill>
              </a:rPr>
              <a:t>Mert NUR</a:t>
            </a:r>
            <a:endParaRPr lang="tr-TR" sz="3200" dirty="0">
              <a:solidFill>
                <a:srgbClr val="681D44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69965" y="191589"/>
            <a:ext cx="3762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681D44"/>
                </a:solidFill>
              </a:rPr>
              <a:t>Standart Dosya Planı (SDP), Arşiv Hizmetleri Eğitimi</a:t>
            </a:r>
          </a:p>
        </p:txBody>
      </p:sp>
    </p:spTree>
    <p:extLst>
      <p:ext uri="{BB962C8B-B14F-4D97-AF65-F5344CB8AC3E}">
        <p14:creationId xmlns:p14="http://schemas.microsoft.com/office/powerpoint/2010/main" val="18340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00297" y="429499"/>
            <a:ext cx="9474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Amaç</a:t>
            </a:r>
            <a:endParaRPr lang="tr-TR" sz="2400" b="1" dirty="0">
              <a:solidFill>
                <a:srgbClr val="555557"/>
              </a:solidFill>
            </a:endParaRPr>
          </a:p>
          <a:p>
            <a:pPr algn="just">
              <a:spcBef>
                <a:spcPct val="20000"/>
              </a:spcBef>
            </a:pPr>
            <a:endParaRPr lang="tr-TR" altLang="tr-TR" sz="2000" b="1" u="sng" dirty="0" smtClean="0"/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dirty="0"/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Üniversitemizdeki birimlerin iş ve işlemleri sonucunda belgelerin; </a:t>
            </a:r>
            <a:r>
              <a:rPr lang="tr-TR" altLang="tr-TR" b="1" dirty="0" smtClean="0"/>
              <a:t>düzenlenmesine, korunmasına, değerlendirilmesine, Devlet Arşivleri Başkanlığına devredilmesine veya ayıklama/imhasına</a:t>
            </a:r>
            <a:r>
              <a:rPr lang="tr-TR" altLang="tr-TR" dirty="0" smtClean="0"/>
              <a:t> ilişkin usul ve esasları düzenlemektir. </a:t>
            </a:r>
            <a:endParaRPr lang="tr-TR" altLang="tr-TR" dirty="0"/>
          </a:p>
          <a:p>
            <a:pPr>
              <a:spcBef>
                <a:spcPct val="20000"/>
              </a:spcBef>
            </a:pPr>
            <a:endParaRPr lang="tr-TR" altLang="tr-TR" sz="2400" b="1" dirty="0"/>
          </a:p>
          <a:p>
            <a:pPr algn="ctr"/>
            <a:endParaRPr lang="tr-TR" sz="2400" b="1" dirty="0" smtClean="0">
              <a:solidFill>
                <a:srgbClr val="5555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5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65463" y="356412"/>
            <a:ext cx="9509760" cy="733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555557"/>
                </a:solidFill>
              </a:rPr>
              <a:t>Tanımlar</a:t>
            </a:r>
            <a:endParaRPr lang="tr-TR" sz="2400" b="1" dirty="0">
              <a:solidFill>
                <a:srgbClr val="555557"/>
              </a:solidFill>
            </a:endParaRPr>
          </a:p>
          <a:p>
            <a:pPr>
              <a:spcBef>
                <a:spcPct val="20000"/>
              </a:spcBef>
            </a:pPr>
            <a:endParaRPr lang="tr-TR" altLang="tr-TR" sz="2000" b="1" u="sng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/>
              <a:t>Doküman:</a:t>
            </a:r>
            <a:r>
              <a:rPr lang="tr-TR" altLang="tr-TR" b="1" dirty="0"/>
              <a:t> </a:t>
            </a:r>
            <a:r>
              <a:rPr lang="tr-TR" altLang="tr-TR" dirty="0"/>
              <a:t>Kurumsal faaliyetlerin yerine getirilmesi amacıyla idare tarafından hazırlanan ya da toplanan her türlü bilgiyi ifade eder.</a:t>
            </a:r>
          </a:p>
          <a:p>
            <a:pPr algn="just">
              <a:spcBef>
                <a:spcPct val="20000"/>
              </a:spcBef>
            </a:pPr>
            <a:endParaRPr lang="tr-TR" altLang="tr-TR" b="1" u="sng" dirty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/>
              <a:t>Belge:</a:t>
            </a:r>
            <a:r>
              <a:rPr lang="tr-TR" altLang="tr-TR" b="1" dirty="0"/>
              <a:t> </a:t>
            </a:r>
            <a:r>
              <a:rPr lang="tr-TR" altLang="tr-TR" dirty="0"/>
              <a:t>Herhangi bir bireysel işlemin, kurumsal fonksiyonun </a:t>
            </a:r>
            <a:r>
              <a:rPr lang="tr-TR" altLang="tr-TR" dirty="0" smtClean="0"/>
              <a:t>yerine </a:t>
            </a:r>
            <a:r>
              <a:rPr lang="tr-TR" altLang="tr-TR" dirty="0"/>
              <a:t>getirilmesi için alınmış ya da idare tarafından hazırlanmış; </a:t>
            </a:r>
            <a:r>
              <a:rPr lang="tr-TR" altLang="tr-TR" b="1" dirty="0"/>
              <a:t>içerik, ilişki ve formatı </a:t>
            </a:r>
            <a:r>
              <a:rPr lang="tr-TR" altLang="tr-TR" dirty="0"/>
              <a:t>ile ait olduğu </a:t>
            </a:r>
            <a:r>
              <a:rPr lang="tr-TR" altLang="tr-TR" dirty="0" smtClean="0"/>
              <a:t>işlem </a:t>
            </a:r>
            <a:r>
              <a:rPr lang="tr-TR" altLang="tr-TR" dirty="0"/>
              <a:t>için </a:t>
            </a:r>
            <a:r>
              <a:rPr lang="tr-TR" altLang="tr-TR" b="1" dirty="0"/>
              <a:t>delil teşkil </a:t>
            </a:r>
            <a:r>
              <a:rPr lang="tr-TR" altLang="tr-TR" b="1" dirty="0" smtClean="0"/>
              <a:t>eden, el </a:t>
            </a:r>
            <a:r>
              <a:rPr lang="tr-TR" altLang="tr-TR" b="1" dirty="0"/>
              <a:t>yazısı ya da güvenli elektronik imza ile imzalanmış</a:t>
            </a:r>
            <a:r>
              <a:rPr lang="tr-TR" altLang="tr-TR" dirty="0"/>
              <a:t> </a:t>
            </a:r>
            <a:r>
              <a:rPr lang="tr-TR" altLang="tr-TR" b="1" dirty="0"/>
              <a:t>ve EBYS ya da kurumsal belge kayıt sistemlerinde kayıt altına alınmış</a:t>
            </a:r>
            <a:r>
              <a:rPr lang="tr-TR" altLang="tr-TR" dirty="0"/>
              <a:t> her türlü kayıtlı bilgi veya dokümanı ifade eder</a:t>
            </a:r>
            <a:r>
              <a:rPr lang="tr-TR" altLang="tr-TR" dirty="0" smtClean="0"/>
              <a:t>.</a:t>
            </a:r>
            <a:endParaRPr lang="tr-TR" altLang="tr-TR" b="1" u="sng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u="sng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Dosya</a:t>
            </a:r>
            <a:r>
              <a:rPr lang="tr-TR" altLang="tr-TR" b="1" u="sng" dirty="0" smtClean="0"/>
              <a:t>: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Aynı konuyu kapsayan yazılar grubudur</a:t>
            </a:r>
            <a:r>
              <a:rPr lang="tr-TR" altLang="tr-TR" dirty="0" smtClean="0"/>
              <a:t>.</a:t>
            </a:r>
            <a:endParaRPr lang="tr-TR" altLang="tr-TR" sz="2000" b="1" u="sng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u="sng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Dosya </a:t>
            </a:r>
            <a:r>
              <a:rPr lang="tr-TR" altLang="tr-TR" b="1" u="sng" dirty="0" smtClean="0"/>
              <a:t>Kodu: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Belgenin hangi dosya ile ilişkili olduğunu veya işlemi biten belgenin hangi doya/klasöre konulacağını gösteren </a:t>
            </a:r>
            <a:r>
              <a:rPr lang="tr-TR" altLang="tr-TR" b="1" dirty="0" smtClean="0"/>
              <a:t>alfabetik, sayısal, alfa-nümerik </a:t>
            </a:r>
            <a:r>
              <a:rPr lang="tr-TR" altLang="tr-TR" dirty="0" smtClean="0"/>
              <a:t>tanımlamalardır.</a:t>
            </a:r>
          </a:p>
          <a:p>
            <a:pPr algn="just">
              <a:spcBef>
                <a:spcPct val="20000"/>
              </a:spcBef>
            </a:pPr>
            <a:endParaRPr lang="tr-TR" altLang="tr-TR" sz="2000" b="1" u="sng" dirty="0" smtClean="0"/>
          </a:p>
          <a:p>
            <a:pPr algn="just">
              <a:spcBef>
                <a:spcPct val="20000"/>
              </a:spcBef>
            </a:pPr>
            <a:endParaRPr lang="tr-TR" altLang="tr-TR" sz="2400" dirty="0"/>
          </a:p>
          <a:p>
            <a:pPr>
              <a:spcBef>
                <a:spcPct val="20000"/>
              </a:spcBef>
            </a:pPr>
            <a:endParaRPr lang="tr-TR" altLang="tr-TR" sz="2400" b="1" dirty="0"/>
          </a:p>
          <a:p>
            <a:pPr>
              <a:spcBef>
                <a:spcPct val="20000"/>
              </a:spcBef>
            </a:pPr>
            <a:endParaRPr lang="tr-TR" altLang="tr-TR" sz="2400" dirty="0"/>
          </a:p>
          <a:p>
            <a:pPr>
              <a:spcBef>
                <a:spcPct val="20000"/>
              </a:spcBef>
              <a:buFontTx/>
              <a:buChar char="•"/>
            </a:pPr>
            <a:endParaRPr lang="tr-TR" altLang="tr-TR" sz="2400" dirty="0"/>
          </a:p>
          <a:p>
            <a:pPr algn="ctr"/>
            <a:endParaRPr lang="tr-TR" sz="2400" b="1" dirty="0">
              <a:solidFill>
                <a:srgbClr val="5555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65463" y="356412"/>
            <a:ext cx="9509760" cy="675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555557"/>
                </a:solidFill>
              </a:rPr>
              <a:t>Tanımlar</a:t>
            </a:r>
            <a:endParaRPr lang="tr-TR" sz="2400" b="1" dirty="0">
              <a:solidFill>
                <a:srgbClr val="555557"/>
              </a:solidFill>
            </a:endParaRPr>
          </a:p>
          <a:p>
            <a:pPr>
              <a:spcBef>
                <a:spcPct val="20000"/>
              </a:spcBef>
            </a:pPr>
            <a:endParaRPr lang="tr-TR" altLang="tr-TR" sz="2000" b="1" u="sng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/>
              <a:t>Standart Dosya Planı (SDP):</a:t>
            </a:r>
            <a:r>
              <a:rPr lang="tr-TR" altLang="tr-TR" b="1" dirty="0"/>
              <a:t> </a:t>
            </a:r>
            <a:r>
              <a:rPr lang="tr-TR" altLang="tr-TR" dirty="0"/>
              <a:t>Kurumsal işlemler sonucunda oluşturulan veya alınan belgelerin üretim yerleri ile olan ilişkisi belirtilerek </a:t>
            </a:r>
            <a:r>
              <a:rPr lang="tr-TR" altLang="tr-TR" b="1" dirty="0"/>
              <a:t>konu veya fonksiyon</a:t>
            </a:r>
            <a:r>
              <a:rPr lang="tr-TR" altLang="tr-TR" dirty="0"/>
              <a:t> esasına göre dosyalanmasını sağlamak amacıyla geliştirilen sınıflama şemasıdır. </a:t>
            </a:r>
            <a:endParaRPr lang="tr-TR" altLang="tr-TR" b="1" u="sng" dirty="0" smtClean="0"/>
          </a:p>
          <a:p>
            <a:pPr algn="just">
              <a:spcBef>
                <a:spcPct val="20000"/>
              </a:spcBef>
            </a:pPr>
            <a:endParaRPr lang="tr-TR" altLang="tr-TR" b="1" u="sng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Arşiv</a:t>
            </a:r>
            <a:r>
              <a:rPr lang="tr-TR" altLang="tr-TR" b="1" u="sng" dirty="0" smtClean="0"/>
              <a:t>: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Kamu kurum ve kuruluşlarında yapılan iş ve işlemler, haberleşmeler ile gerçek veya tüzel kişilerin gördükleri hizmetler neticesinde oluşan belgelerin </a:t>
            </a:r>
            <a:r>
              <a:rPr lang="tr-TR" altLang="tr-TR" b="1" dirty="0" smtClean="0"/>
              <a:t>barındırıldığı yerdir.</a:t>
            </a:r>
          </a:p>
          <a:p>
            <a:pPr algn="just">
              <a:spcBef>
                <a:spcPct val="20000"/>
              </a:spcBef>
            </a:pPr>
            <a:endParaRPr lang="tr-TR" altLang="tr-TR" sz="2000" b="1" u="sng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Belge Yönetimi:</a:t>
            </a:r>
            <a:r>
              <a:rPr lang="tr-TR" altLang="tr-TR" b="1" dirty="0"/>
              <a:t> </a:t>
            </a:r>
            <a:r>
              <a:rPr lang="tr-TR" altLang="tr-TR" dirty="0" smtClean="0"/>
              <a:t>Belgelerin üretiminden itibaren belirlenen ölçütler çerçevesinde </a:t>
            </a:r>
            <a:r>
              <a:rPr lang="tr-TR" altLang="tr-TR" b="1" dirty="0" smtClean="0"/>
              <a:t>değerlendirme, düzenleme, ayıklama ve hizmete sunma </a:t>
            </a:r>
            <a:r>
              <a:rPr lang="tr-TR" altLang="tr-TR" dirty="0" smtClean="0"/>
              <a:t>faaliyetleridir.</a:t>
            </a:r>
          </a:p>
          <a:p>
            <a:pPr algn="just">
              <a:spcBef>
                <a:spcPct val="20000"/>
              </a:spcBef>
            </a:pPr>
            <a:endParaRPr lang="tr-TR" altLang="tr-TR" sz="2000" b="1" u="sng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Saklama Planı:</a:t>
            </a:r>
            <a:r>
              <a:rPr lang="tr-TR" altLang="tr-TR" dirty="0" smtClean="0"/>
              <a:t> Belgelerin ne kadar süre ile saklanacaklarını ve bu süreler sonunda hangi işleme tabi tutulacaklarını gösteren değerlendirmelerdir.</a:t>
            </a:r>
            <a:endParaRPr lang="tr-TR" altLang="tr-TR" sz="2000" b="1" u="sng" dirty="0" smtClean="0"/>
          </a:p>
          <a:p>
            <a:pPr algn="just">
              <a:spcBef>
                <a:spcPct val="20000"/>
              </a:spcBef>
            </a:pPr>
            <a:endParaRPr lang="tr-TR" altLang="tr-TR" sz="2400" dirty="0"/>
          </a:p>
          <a:p>
            <a:pPr>
              <a:spcBef>
                <a:spcPct val="20000"/>
              </a:spcBef>
            </a:pPr>
            <a:endParaRPr lang="tr-TR" altLang="tr-TR" sz="2400" b="1" dirty="0"/>
          </a:p>
          <a:p>
            <a:pPr>
              <a:spcBef>
                <a:spcPct val="20000"/>
              </a:spcBef>
            </a:pPr>
            <a:endParaRPr lang="tr-TR" altLang="tr-TR" sz="2400" dirty="0"/>
          </a:p>
          <a:p>
            <a:pPr>
              <a:spcBef>
                <a:spcPct val="20000"/>
              </a:spcBef>
              <a:buFontTx/>
              <a:buChar char="•"/>
            </a:pPr>
            <a:endParaRPr lang="tr-TR" altLang="tr-TR" sz="2400" dirty="0"/>
          </a:p>
          <a:p>
            <a:pPr algn="ctr"/>
            <a:endParaRPr lang="tr-TR" sz="2400" b="1" dirty="0">
              <a:solidFill>
                <a:srgbClr val="5555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3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0040" y="351123"/>
            <a:ext cx="9265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Standart Dosya Planı</a:t>
            </a:r>
            <a:endParaRPr lang="tr-TR" sz="2400" b="1" dirty="0">
              <a:solidFill>
                <a:srgbClr val="555557"/>
              </a:solidFill>
            </a:endParaRPr>
          </a:p>
          <a:p>
            <a:pPr algn="just">
              <a:spcBef>
                <a:spcPct val="20000"/>
              </a:spcBef>
            </a:pPr>
            <a:endParaRPr lang="tr-TR" altLang="tr-TR" b="1" u="sng" dirty="0" smtClean="0"/>
          </a:p>
          <a:p>
            <a:pPr algn="just">
              <a:spcBef>
                <a:spcPct val="20000"/>
              </a:spcBef>
            </a:pPr>
            <a:r>
              <a:rPr lang="tr-TR" dirty="0"/>
              <a:t> </a:t>
            </a:r>
            <a:r>
              <a:rPr lang="tr-TR" dirty="0" smtClean="0"/>
              <a:t>    Dosya </a:t>
            </a:r>
            <a:r>
              <a:rPr lang="tr-TR" dirty="0"/>
              <a:t>Planlarının </a:t>
            </a:r>
            <a:r>
              <a:rPr lang="tr-TR" b="1" dirty="0"/>
              <a:t>000-099</a:t>
            </a:r>
            <a:r>
              <a:rPr lang="tr-TR" dirty="0"/>
              <a:t> ve </a:t>
            </a:r>
            <a:r>
              <a:rPr lang="tr-TR" b="1" dirty="0"/>
              <a:t>600-999</a:t>
            </a:r>
            <a:r>
              <a:rPr lang="tr-TR" dirty="0"/>
              <a:t> sayısal aralığında tanımlanan dosya konuları </a:t>
            </a:r>
            <a:r>
              <a:rPr lang="tr-TR" b="1" dirty="0"/>
              <a:t>tüm kurum ve kuruluşlarda aynı</a:t>
            </a:r>
            <a:r>
              <a:rPr lang="tr-TR" dirty="0"/>
              <a:t>; ana hizmet faaliyetlerine ilişkin </a:t>
            </a:r>
            <a:r>
              <a:rPr lang="tr-TR" b="1" dirty="0"/>
              <a:t>100-599</a:t>
            </a:r>
            <a:r>
              <a:rPr lang="tr-TR" dirty="0"/>
              <a:t> sayısal aralığında yer alan konuların ise, </a:t>
            </a:r>
            <a:r>
              <a:rPr lang="tr-TR" b="1" dirty="0"/>
              <a:t>kurum ve kuruluşlarda farklı</a:t>
            </a:r>
            <a:r>
              <a:rPr lang="tr-TR" dirty="0"/>
              <a:t> tanımlamaları </a:t>
            </a:r>
            <a:r>
              <a:rPr lang="tr-TR" dirty="0" smtClean="0"/>
              <a:t>içermektedir.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sz="2000" b="1" u="sng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Genel </a:t>
            </a:r>
            <a:r>
              <a:rPr lang="tr-TR" altLang="tr-TR" b="1" u="sng" dirty="0"/>
              <a:t>İşler </a:t>
            </a:r>
            <a:r>
              <a:rPr lang="tr-TR" altLang="tr-TR" b="1" u="sng" dirty="0" smtClean="0"/>
              <a:t>(000-099):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Her birimde var olması muhtemel dosyalardır.</a:t>
            </a:r>
          </a:p>
          <a:p>
            <a:pPr algn="just">
              <a:spcBef>
                <a:spcPct val="20000"/>
              </a:spcBef>
            </a:pPr>
            <a:r>
              <a:rPr lang="tr-TR" altLang="tr-TR" dirty="0" smtClean="0"/>
              <a:t>      </a:t>
            </a:r>
            <a:r>
              <a:rPr lang="tr-TR" altLang="tr-TR" b="1" dirty="0" smtClean="0"/>
              <a:t>Örnek: </a:t>
            </a:r>
            <a:r>
              <a:rPr lang="tr-TR" altLang="tr-TR" dirty="0" smtClean="0"/>
              <a:t>Mevzuat, Faaliyet Raporları, İstatistikler vb.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sz="2000" b="1" u="sng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Ana </a:t>
            </a:r>
            <a:r>
              <a:rPr lang="tr-TR" altLang="tr-TR" b="1" u="sng" dirty="0"/>
              <a:t>Hizmet Faaliyetleri (100-599):</a:t>
            </a:r>
            <a:r>
              <a:rPr lang="tr-TR" altLang="tr-TR" b="1" dirty="0"/>
              <a:t> </a:t>
            </a:r>
            <a:r>
              <a:rPr lang="tr-TR" altLang="tr-TR" dirty="0" smtClean="0"/>
              <a:t>Ana hizmet birimi olarak adlandırılan birimlere ait faaliyetlerle ilgili açılması gereken dosyalardır.</a:t>
            </a:r>
          </a:p>
          <a:p>
            <a:pPr algn="just">
              <a:spcBef>
                <a:spcPct val="20000"/>
              </a:spcBef>
            </a:pPr>
            <a:r>
              <a:rPr lang="tr-TR" altLang="tr-TR" dirty="0" smtClean="0"/>
              <a:t>      </a:t>
            </a:r>
            <a:r>
              <a:rPr lang="tr-TR" altLang="tr-TR" b="1" dirty="0" smtClean="0"/>
              <a:t>Örnek: </a:t>
            </a:r>
            <a:r>
              <a:rPr lang="tr-TR" altLang="tr-TR" dirty="0" smtClean="0"/>
              <a:t>Eğitim-Öğretim İşleri, Akademik Personel ve Akademik Kariyer İşleri, Öğrenci İşleri vb.</a:t>
            </a:r>
            <a:endParaRPr lang="tr-TR" altLang="tr-TR" b="1" dirty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sz="2000" b="1" u="sng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u="sng" dirty="0" smtClean="0"/>
              <a:t>Danışma, Denetim ve Yardımcı Hizmetlerle ile İlgili Faaliyetler (600-999):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Yardımcı hizmet, danışma ve denetim birimi olarak nitelendirilen birimler ile her kurum ve kuruluşta benzer hizmet yürüten birimlere ait faaliyetlerle ilgili açılması gereken dosyalardır.</a:t>
            </a:r>
          </a:p>
          <a:p>
            <a:pPr algn="just">
              <a:spcBef>
                <a:spcPct val="20000"/>
              </a:spcBef>
            </a:pPr>
            <a:r>
              <a:rPr lang="tr-TR" altLang="tr-TR" sz="2000" b="1" dirty="0" smtClean="0"/>
              <a:t>     </a:t>
            </a:r>
            <a:r>
              <a:rPr lang="tr-TR" altLang="tr-TR" b="1" dirty="0" smtClean="0"/>
              <a:t>Örnek: </a:t>
            </a:r>
            <a:r>
              <a:rPr lang="tr-TR" altLang="tr-TR" dirty="0" smtClean="0"/>
              <a:t>Hukuk, Personel, İdari İşler, Bilgi İşlem vb.</a:t>
            </a:r>
            <a:endParaRPr lang="tr-TR" altLang="tr-TR" sz="2000" u="sng" dirty="0" smtClean="0"/>
          </a:p>
          <a:p>
            <a:pPr algn="just">
              <a:spcBef>
                <a:spcPct val="20000"/>
              </a:spcBef>
            </a:pPr>
            <a:endParaRPr lang="tr-TR" altLang="tr-TR" b="1" dirty="0"/>
          </a:p>
          <a:p>
            <a:pPr algn="just">
              <a:spcBef>
                <a:spcPct val="20000"/>
              </a:spcBef>
            </a:pPr>
            <a:r>
              <a:rPr lang="tr-TR" altLang="tr-TR" b="1" dirty="0" smtClean="0"/>
              <a:t>      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348861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0040" y="351123"/>
            <a:ext cx="9265920" cy="1403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Standart Dosya Planı</a:t>
            </a:r>
            <a:endParaRPr lang="tr-TR" sz="2400" b="1" dirty="0">
              <a:solidFill>
                <a:srgbClr val="555557"/>
              </a:solidFill>
            </a:endParaRPr>
          </a:p>
          <a:p>
            <a:pPr algn="just">
              <a:spcBef>
                <a:spcPct val="20000"/>
              </a:spcBef>
            </a:pPr>
            <a:endParaRPr lang="tr-TR" altLang="tr-TR" b="1" dirty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b="1" dirty="0" smtClean="0"/>
              <a:t>      </a:t>
            </a:r>
            <a:r>
              <a:rPr lang="tr-TR" altLang="tr-TR" dirty="0" smtClean="0"/>
              <a:t>Planda ana konular için üç basamaklı (000) sayısal, ikinci ve üçüncü alt konular için iki basamaklı (00) sayısal karakter kullanılmıştır.</a:t>
            </a:r>
            <a:endParaRPr lang="tr-TR" alt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2258"/>
              </p:ext>
            </p:extLst>
          </p:nvPr>
        </p:nvGraphicFramePr>
        <p:xfrm>
          <a:off x="2476500" y="2276473"/>
          <a:ext cx="4953000" cy="34463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7167"/>
                <a:gridCol w="545493"/>
                <a:gridCol w="547167"/>
                <a:gridCol w="542978"/>
                <a:gridCol w="2770195"/>
              </a:tblGrid>
              <a:tr h="703965"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tr-TR" sz="9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</a:endParaRPr>
                    </a:p>
                    <a:p>
                      <a:pPr marL="74930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</a:rPr>
                        <a:t>Ana Konu</a:t>
                      </a:r>
                      <a:endParaRPr lang="tr-TR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tr-TR" sz="950">
                          <a:effectLst/>
                        </a:rPr>
                        <a:t> </a:t>
                      </a:r>
                      <a:endParaRPr lang="tr-TR" sz="1100">
                        <a:effectLst/>
                      </a:endParaRPr>
                    </a:p>
                    <a:p>
                      <a:pPr marL="7493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1. Alt Konu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tr-TR" sz="950">
                          <a:effectLst/>
                        </a:rPr>
                        <a:t> </a:t>
                      </a:r>
                      <a:endParaRPr lang="tr-TR" sz="1100">
                        <a:effectLst/>
                      </a:endParaRPr>
                    </a:p>
                    <a:p>
                      <a:pPr marL="74930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2. Alt Konu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tr-TR" sz="950">
                          <a:effectLst/>
                        </a:rPr>
                        <a:t> </a:t>
                      </a:r>
                      <a:endParaRPr lang="tr-TR" sz="1100">
                        <a:effectLst/>
                      </a:endParaRPr>
                    </a:p>
                    <a:p>
                      <a:pPr marL="74930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3. Alt Konu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003">
                <a:tc>
                  <a:txBody>
                    <a:bodyPr/>
                    <a:lstStyle/>
                    <a:p>
                      <a:pPr marL="7302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955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Belge Yönetimi ve Arşiv İşlemleri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626">
                <a:tc>
                  <a:txBody>
                    <a:bodyPr/>
                    <a:lstStyle/>
                    <a:p>
                      <a:pPr marL="7302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01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970"/>
                        </a:lnSpc>
                        <a:spcBef>
                          <a:spcPts val="63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Belge Yönetimi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003">
                <a:tc>
                  <a:txBody>
                    <a:bodyPr/>
                    <a:lstStyle/>
                    <a:p>
                      <a:pPr marL="7302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01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01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960"/>
                        </a:lnSpc>
                        <a:spcBef>
                          <a:spcPts val="63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Saklama Süreli Dosya Planı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43990">
                <a:tc>
                  <a:txBody>
                    <a:bodyPr/>
                    <a:lstStyle/>
                    <a:p>
                      <a:pPr marL="7302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01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Kodlama İşlemleri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003">
                <a:tc>
                  <a:txBody>
                    <a:bodyPr/>
                    <a:lstStyle/>
                    <a:p>
                      <a:pPr marL="69850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Arşiv Yönetimi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178637">
                <a:tc>
                  <a:txBody>
                    <a:bodyPr/>
                    <a:lstStyle/>
                    <a:p>
                      <a:pPr marL="73025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01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96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Devir-Teslim İşlemleri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003">
                <a:tc>
                  <a:txBody>
                    <a:bodyPr/>
                    <a:lstStyle/>
                    <a:p>
                      <a:pPr marL="7302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955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Ayıklama ve İmha İşlemleri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626">
                <a:tc>
                  <a:txBody>
                    <a:bodyPr/>
                    <a:lstStyle/>
                    <a:p>
                      <a:pPr marL="7302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01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970"/>
                        </a:lnSpc>
                        <a:spcBef>
                          <a:spcPts val="63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Ayıklama ve İmha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43990">
                <a:tc>
                  <a:txBody>
                    <a:bodyPr/>
                    <a:lstStyle/>
                    <a:p>
                      <a:pPr marL="7302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71755"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</a:rPr>
                        <a:t>02</a:t>
                      </a:r>
                      <a:endParaRPr lang="tr-TR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spcBef>
                          <a:spcPts val="63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Uygunluk Görüşü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003">
                <a:tc>
                  <a:txBody>
                    <a:bodyPr/>
                    <a:lstStyle/>
                    <a:p>
                      <a:pPr marL="6985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03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Tasnif (Sınıflandırma) İşlemleri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003">
                <a:tc>
                  <a:txBody>
                    <a:bodyPr/>
                    <a:lstStyle/>
                    <a:p>
                      <a:pPr marL="73025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04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025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</a:rPr>
                        <a:t>İnceleme ve Denetleme</a:t>
                      </a:r>
                      <a:endParaRPr lang="tr-TR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11626">
                <a:tc>
                  <a:txBody>
                    <a:bodyPr/>
                    <a:lstStyle/>
                    <a:p>
                      <a:pPr marL="6985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02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</a:rPr>
                        <a:t>Arşivlerden Yararlanma</a:t>
                      </a:r>
                      <a:endParaRPr lang="tr-TR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174903">
                <a:tc>
                  <a:txBody>
                    <a:bodyPr/>
                    <a:lstStyle/>
                    <a:p>
                      <a:pPr marL="73025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805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99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</a:rPr>
                        <a:t>Diğer</a:t>
                      </a:r>
                      <a:endParaRPr lang="tr-TR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83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0040" y="351123"/>
            <a:ext cx="9265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Dosyalama İşlemlerinde Uyulacak Kurallar</a:t>
            </a:r>
            <a:endParaRPr lang="tr-TR" sz="2400" b="1" dirty="0">
              <a:solidFill>
                <a:srgbClr val="555557"/>
              </a:solidFill>
            </a:endParaRP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tr-TR" dirty="0" smtClean="0"/>
              <a:t>Birimler, asli faaliyetlerinin yer aldığı bölümlerin dışındaki dosya konuları ile de dosya açabilmektedirler.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dirty="0" smtClean="0"/>
              <a:t>Her </a:t>
            </a:r>
            <a:r>
              <a:rPr lang="tr-TR" dirty="0"/>
              <a:t>faaliyet grubunun son dosyası konumunda bulunan </a:t>
            </a:r>
            <a:r>
              <a:rPr lang="tr-TR" b="1" dirty="0" smtClean="0"/>
              <a:t>“</a:t>
            </a:r>
            <a:r>
              <a:rPr lang="tr-TR" b="1" dirty="0"/>
              <a:t>Diğer” </a:t>
            </a:r>
            <a:r>
              <a:rPr lang="tr-TR" dirty="0"/>
              <a:t>adlı dosyalar, o faaliyet grubunun bir parçası olmasına rağmen, faaliyet grubunda sayılan konulardan herhangi </a:t>
            </a:r>
            <a:r>
              <a:rPr lang="tr-TR" dirty="0" smtClean="0"/>
              <a:t>birini </a:t>
            </a:r>
            <a:r>
              <a:rPr lang="tr-TR" dirty="0"/>
              <a:t>ilgilendirmeyen </a:t>
            </a:r>
            <a:r>
              <a:rPr lang="tr-TR" dirty="0" smtClean="0"/>
              <a:t>yazıların </a:t>
            </a:r>
            <a:r>
              <a:rPr lang="tr-TR" dirty="0"/>
              <a:t>kodlanmasında ve dosyalanmasında kullanılmak üzere tanımlanmıştır</a:t>
            </a:r>
            <a:r>
              <a:rPr lang="tr-TR" dirty="0" smtClean="0"/>
              <a:t>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dirty="0" smtClean="0"/>
              <a:t>Dosya </a:t>
            </a:r>
            <a:r>
              <a:rPr lang="tr-TR" dirty="0"/>
              <a:t>planlarına yeni konuların ilavesi, mevcut olanların kaldırılması ya da </a:t>
            </a:r>
            <a:r>
              <a:rPr lang="tr-TR" dirty="0" smtClean="0"/>
              <a:t>düzeltilmesi talepleri ilgili birim aracılığı ile Yükseköğretim Kurumu’na bildirilmelidir.</a:t>
            </a:r>
            <a:endParaRPr lang="tr-TR" dirty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b="1" dirty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/>
          </a:p>
          <a:p>
            <a:pPr algn="just">
              <a:spcBef>
                <a:spcPct val="20000"/>
              </a:spcBef>
            </a:pPr>
            <a:r>
              <a:rPr lang="tr-TR" altLang="tr-TR" b="1" dirty="0" smtClean="0"/>
              <a:t>      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368590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0040" y="351123"/>
            <a:ext cx="9265920" cy="3896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tr-TR" sz="2400" b="1" dirty="0" smtClean="0">
                <a:solidFill>
                  <a:srgbClr val="555557"/>
                </a:solidFill>
              </a:rPr>
              <a:t>Dosyalama İşlemlerinde Uyulacak Kurallar</a:t>
            </a:r>
            <a:endParaRPr lang="tr-TR" sz="2400" b="1" dirty="0">
              <a:solidFill>
                <a:srgbClr val="555557"/>
              </a:solidFill>
            </a:endParaRP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dirty="0"/>
              <a:t>Bir yazıya birden fazla dosya numarası verilebileceği durumlarda, ağırlıklı konu dosya numarası olarak </a:t>
            </a:r>
            <a:r>
              <a:rPr lang="tr-TR" dirty="0" smtClean="0"/>
              <a:t>belirlenecektir.</a:t>
            </a:r>
          </a:p>
          <a:p>
            <a:pPr algn="just">
              <a:spcBef>
                <a:spcPct val="20000"/>
              </a:spcBef>
            </a:pPr>
            <a:r>
              <a:rPr lang="tr-TR" dirty="0" smtClean="0"/>
              <a:t> 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dirty="0" smtClean="0"/>
              <a:t>Dosya </a:t>
            </a:r>
            <a:r>
              <a:rPr lang="tr-TR" dirty="0"/>
              <a:t>planında ayrıca tanımlanmış dahi olsa bir işlemin devamı veya parçası konumundaki yazılar, işlem bütünlüğünün bozulmaması amacıyla ilgili bulunduğu  işlem kodu ile tanımlanmaya devam </a:t>
            </a:r>
            <a:r>
              <a:rPr lang="tr-TR" dirty="0" smtClean="0"/>
              <a:t>edilecektir. Bu </a:t>
            </a:r>
            <a:r>
              <a:rPr lang="tr-TR" dirty="0"/>
              <a:t>tür yazıların ayrı  bir dosyada da takip edilmesi gerektiğinde </a:t>
            </a:r>
            <a:r>
              <a:rPr lang="tr-TR" dirty="0" smtClean="0"/>
              <a:t>yazıların </a:t>
            </a:r>
            <a:r>
              <a:rPr lang="tr-TR" dirty="0"/>
              <a:t>birer örneği </a:t>
            </a:r>
            <a:r>
              <a:rPr lang="tr-TR" dirty="0" smtClean="0"/>
              <a:t>birim klasörlerine konulabilecektir</a:t>
            </a:r>
            <a:r>
              <a:rPr lang="tr-TR" dirty="0"/>
              <a:t>.</a:t>
            </a:r>
          </a:p>
          <a:p>
            <a:pPr algn="just">
              <a:spcBef>
                <a:spcPct val="20000"/>
              </a:spcBef>
            </a:pPr>
            <a:r>
              <a:rPr lang="tr-TR" b="1" dirty="0" smtClean="0"/>
              <a:t>     </a:t>
            </a:r>
            <a:endParaRPr lang="tr-TR" altLang="tr-TR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altLang="tr-TR" b="1" dirty="0"/>
          </a:p>
          <a:p>
            <a:pPr algn="just">
              <a:spcBef>
                <a:spcPct val="20000"/>
              </a:spcBef>
            </a:pPr>
            <a:r>
              <a:rPr lang="tr-TR" altLang="tr-TR" b="1" dirty="0" smtClean="0"/>
              <a:t>      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9442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2893</TotalTime>
  <Words>855</Words>
  <Application>Microsoft Office PowerPoint</Application>
  <PresentationFormat>A4 Kağıt (210x297 mm)</PresentationFormat>
  <Paragraphs>164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Mert Nur</cp:lastModifiedBy>
  <cp:revision>188</cp:revision>
  <dcterms:created xsi:type="dcterms:W3CDTF">2018-01-09T09:15:13Z</dcterms:created>
  <dcterms:modified xsi:type="dcterms:W3CDTF">2020-01-20T05:18:32Z</dcterms:modified>
</cp:coreProperties>
</file>